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</p:sldMasterIdLst>
  <p:notesMasterIdLst>
    <p:notesMasterId r:id="rId90"/>
  </p:notesMasterIdLst>
  <p:sldIdLst>
    <p:sldId id="256" r:id="rId2"/>
    <p:sldId id="328" r:id="rId3"/>
    <p:sldId id="257" r:id="rId4"/>
    <p:sldId id="302" r:id="rId5"/>
    <p:sldId id="378" r:id="rId6"/>
    <p:sldId id="379" r:id="rId7"/>
    <p:sldId id="304" r:id="rId8"/>
    <p:sldId id="380" r:id="rId9"/>
    <p:sldId id="381" r:id="rId10"/>
    <p:sldId id="382" r:id="rId11"/>
    <p:sldId id="383" r:id="rId12"/>
    <p:sldId id="384" r:id="rId13"/>
    <p:sldId id="385" r:id="rId14"/>
    <p:sldId id="306" r:id="rId15"/>
    <p:sldId id="389" r:id="rId16"/>
    <p:sldId id="307" r:id="rId17"/>
    <p:sldId id="305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263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29" r:id="rId39"/>
    <p:sldId id="286" r:id="rId40"/>
    <p:sldId id="330" r:id="rId41"/>
    <p:sldId id="287" r:id="rId42"/>
    <p:sldId id="288" r:id="rId43"/>
    <p:sldId id="289" r:id="rId44"/>
    <p:sldId id="331" r:id="rId45"/>
    <p:sldId id="292" r:id="rId46"/>
    <p:sldId id="290" r:id="rId47"/>
    <p:sldId id="291" r:id="rId48"/>
    <p:sldId id="293" r:id="rId49"/>
    <p:sldId id="295" r:id="rId50"/>
    <p:sldId id="294" r:id="rId51"/>
    <p:sldId id="296" r:id="rId52"/>
    <p:sldId id="297" r:id="rId53"/>
    <p:sldId id="298" r:id="rId54"/>
    <p:sldId id="299" r:id="rId55"/>
    <p:sldId id="300" r:id="rId56"/>
    <p:sldId id="301" r:id="rId57"/>
    <p:sldId id="332" r:id="rId58"/>
    <p:sldId id="303" r:id="rId59"/>
    <p:sldId id="366" r:id="rId60"/>
    <p:sldId id="367" r:id="rId61"/>
    <p:sldId id="368" r:id="rId62"/>
    <p:sldId id="333" r:id="rId63"/>
    <p:sldId id="334" r:id="rId64"/>
    <p:sldId id="335" r:id="rId65"/>
    <p:sldId id="336" r:id="rId66"/>
    <p:sldId id="337" r:id="rId67"/>
    <p:sldId id="338" r:id="rId68"/>
    <p:sldId id="339" r:id="rId69"/>
    <p:sldId id="340" r:id="rId70"/>
    <p:sldId id="341" r:id="rId71"/>
    <p:sldId id="342" r:id="rId72"/>
    <p:sldId id="343" r:id="rId73"/>
    <p:sldId id="344" r:id="rId74"/>
    <p:sldId id="345" r:id="rId75"/>
    <p:sldId id="346" r:id="rId76"/>
    <p:sldId id="347" r:id="rId77"/>
    <p:sldId id="348" r:id="rId78"/>
    <p:sldId id="349" r:id="rId79"/>
    <p:sldId id="350" r:id="rId80"/>
    <p:sldId id="351" r:id="rId81"/>
    <p:sldId id="371" r:id="rId82"/>
    <p:sldId id="374" r:id="rId83"/>
    <p:sldId id="375" r:id="rId84"/>
    <p:sldId id="377" r:id="rId85"/>
    <p:sldId id="386" r:id="rId86"/>
    <p:sldId id="387" r:id="rId87"/>
    <p:sldId id="372" r:id="rId88"/>
    <p:sldId id="388" r:id="rId8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4"/>
    <p:restoredTop sz="89252"/>
  </p:normalViewPr>
  <p:slideViewPr>
    <p:cSldViewPr snapToGrid="0" snapToObjects="1">
      <p:cViewPr varScale="1">
        <p:scale>
          <a:sx n="126" d="100"/>
          <a:sy n="126" d="100"/>
        </p:scale>
        <p:origin x="1952" y="184"/>
      </p:cViewPr>
      <p:guideLst/>
    </p:cSldViewPr>
  </p:slideViewPr>
  <p:notesTextViewPr>
    <p:cViewPr>
      <p:scale>
        <a:sx n="70" d="100"/>
        <a:sy n="7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82CDF5-F93F-6F43-8C2D-83F5A81BBA06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709FDC-5A20-B94A-BBFF-4FEA987F4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491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709FDC-5A20-B94A-BBFF-4FEA987F42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40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C6A41-52F9-4419-A2B9-98C8B1E4232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577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object-oriented view of the world, everything is an 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09FDC-5A20-B94A-BBFF-4FEA987F425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30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58EF43F1-70F3-5A4B-9904-474FF5454862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E93492F3-CE41-3C4E-A79B-5C8067FCA3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58EF43F1-70F3-5A4B-9904-474FF5454862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E93492F3-CE41-3C4E-A79B-5C8067FCA3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58EF43F1-70F3-5A4B-9904-474FF5454862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E93492F3-CE41-3C4E-A79B-5C8067FCA3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58EF43F1-70F3-5A4B-9904-474FF5454862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E93492F3-CE41-3C4E-A79B-5C8067FCA3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58EF43F1-70F3-5A4B-9904-474FF5454862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E93492F3-CE41-3C4E-A79B-5C8067FCA3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58EF43F1-70F3-5A4B-9904-474FF5454862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E93492F3-CE41-3C4E-A79B-5C8067FCA3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58EF43F1-70F3-5A4B-9904-474FF5454862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E93492F3-CE41-3C4E-A79B-5C8067FCA3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58EF43F1-70F3-5A4B-9904-474FF5454862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E93492F3-CE41-3C4E-A79B-5C8067FCA3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58EF43F1-70F3-5A4B-9904-474FF5454862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E93492F3-CE41-3C4E-A79B-5C8067FCA3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58EF43F1-70F3-5A4B-9904-474FF5454862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E93492F3-CE41-3C4E-A79B-5C8067FCA3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58EF43F1-70F3-5A4B-9904-474FF5454862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E93492F3-CE41-3C4E-A79B-5C8067FCA3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" y="6290178"/>
            <a:ext cx="822960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Software</a:t>
            </a:r>
            <a:r>
              <a:rPr lang="en-US" sz="1400" b="1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Engineering Project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Department of Computer Science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69201" y="6389898"/>
            <a:ext cx="11176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</a:rPr>
              <a:t>Slide</a:t>
            </a:r>
            <a:r>
              <a:rPr lang="en-US" sz="1400" baseline="0" dirty="0">
                <a:solidFill>
                  <a:srgbClr val="595959"/>
                </a:solidFill>
              </a:rPr>
              <a:t> </a:t>
            </a:r>
            <a:fld id="{28A0B98C-0252-3940-BBC5-EFA635E8CD9B}" type="slidenum">
              <a:rPr lang="en-US" sz="1400" baseline="0" smtClean="0">
                <a:solidFill>
                  <a:srgbClr val="595959"/>
                </a:solidFill>
              </a:rPr>
              <a:t>‹#›</a:t>
            </a:fld>
            <a:endParaRPr lang="en-US" sz="1400" dirty="0">
              <a:solidFill>
                <a:srgbClr val="595959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6366640"/>
            <a:ext cx="936153" cy="359257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0" y="6252078"/>
            <a:ext cx="91440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-241299" y="5397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5654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/index.php?curid=23052855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wmf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wmf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6.wmf"/><Relationship Id="rId20" Type="http://schemas.openxmlformats.org/officeDocument/2006/relationships/image" Target="../media/image30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wmf"/><Relationship Id="rId11" Type="http://schemas.openxmlformats.org/officeDocument/2006/relationships/image" Target="../media/image21.png"/><Relationship Id="rId5" Type="http://schemas.openxmlformats.org/officeDocument/2006/relationships/image" Target="../media/image15.wmf"/><Relationship Id="rId15" Type="http://schemas.openxmlformats.org/officeDocument/2006/relationships/image" Target="../media/image25.wmf"/><Relationship Id="rId10" Type="http://schemas.openxmlformats.org/officeDocument/2006/relationships/image" Target="../media/image20.wmf"/><Relationship Id="rId19" Type="http://schemas.openxmlformats.org/officeDocument/2006/relationships/image" Target="../media/image29.wmf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7.png"/><Relationship Id="rId18" Type="http://schemas.openxmlformats.org/officeDocument/2006/relationships/image" Target="../media/image31.png"/><Relationship Id="rId26" Type="http://schemas.openxmlformats.org/officeDocument/2006/relationships/image" Target="../media/image38.png"/><Relationship Id="rId3" Type="http://schemas.openxmlformats.org/officeDocument/2006/relationships/image" Target="../media/image17.wmf"/><Relationship Id="rId21" Type="http://schemas.openxmlformats.org/officeDocument/2006/relationships/image" Target="../media/image33.png"/><Relationship Id="rId7" Type="http://schemas.openxmlformats.org/officeDocument/2006/relationships/image" Target="../media/image23.png"/><Relationship Id="rId12" Type="http://schemas.openxmlformats.org/officeDocument/2006/relationships/image" Target="../media/image26.wmf"/><Relationship Id="rId17" Type="http://schemas.openxmlformats.org/officeDocument/2006/relationships/image" Target="../media/image30.wmf"/><Relationship Id="rId25" Type="http://schemas.openxmlformats.org/officeDocument/2006/relationships/image" Target="../media/image37.png"/><Relationship Id="rId2" Type="http://schemas.openxmlformats.org/officeDocument/2006/relationships/image" Target="../media/image16.wmf"/><Relationship Id="rId16" Type="http://schemas.openxmlformats.org/officeDocument/2006/relationships/image" Target="../media/image29.wmf"/><Relationship Id="rId20" Type="http://schemas.openxmlformats.org/officeDocument/2006/relationships/image" Target="../media/image15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5.wmf"/><Relationship Id="rId24" Type="http://schemas.openxmlformats.org/officeDocument/2006/relationships/image" Target="../media/image36.png"/><Relationship Id="rId5" Type="http://schemas.openxmlformats.org/officeDocument/2006/relationships/image" Target="../media/image21.png"/><Relationship Id="rId15" Type="http://schemas.openxmlformats.org/officeDocument/2006/relationships/image" Target="../media/image14.png"/><Relationship Id="rId23" Type="http://schemas.openxmlformats.org/officeDocument/2006/relationships/image" Target="../media/image35.png"/><Relationship Id="rId10" Type="http://schemas.openxmlformats.org/officeDocument/2006/relationships/image" Target="../media/image32.wmf"/><Relationship Id="rId19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13.png"/><Relationship Id="rId14" Type="http://schemas.openxmlformats.org/officeDocument/2006/relationships/image" Target="../media/image28.wmf"/><Relationship Id="rId22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image" Target="../media/image34.png"/><Relationship Id="rId7" Type="http://schemas.openxmlformats.org/officeDocument/2006/relationships/image" Target="../media/image3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wmf"/><Relationship Id="rId5" Type="http://schemas.openxmlformats.org/officeDocument/2006/relationships/image" Target="../media/image14.png"/><Relationship Id="rId4" Type="http://schemas.openxmlformats.org/officeDocument/2006/relationships/image" Target="../media/image24.png"/><Relationship Id="rId9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wmf"/><Relationship Id="rId5" Type="http://schemas.openxmlformats.org/officeDocument/2006/relationships/image" Target="../media/image31.png"/><Relationship Id="rId4" Type="http://schemas.openxmlformats.org/officeDocument/2006/relationships/image" Target="../media/image30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wmf"/><Relationship Id="rId5" Type="http://schemas.openxmlformats.org/officeDocument/2006/relationships/image" Target="../media/image31.png"/><Relationship Id="rId4" Type="http://schemas.openxmlformats.org/officeDocument/2006/relationships/image" Target="../media/image30.wmf"/><Relationship Id="rId9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12" Type="http://schemas.openxmlformats.org/officeDocument/2006/relationships/image" Target="../media/image4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wmf"/><Relationship Id="rId11" Type="http://schemas.openxmlformats.org/officeDocument/2006/relationships/image" Target="../media/image47.png"/><Relationship Id="rId5" Type="http://schemas.openxmlformats.org/officeDocument/2006/relationships/image" Target="../media/image31.png"/><Relationship Id="rId10" Type="http://schemas.openxmlformats.org/officeDocument/2006/relationships/image" Target="../media/image46.png"/><Relationship Id="rId4" Type="http://schemas.openxmlformats.org/officeDocument/2006/relationships/image" Target="../media/image30.wmf"/><Relationship Id="rId9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41.png"/><Relationship Id="rId4" Type="http://schemas.openxmlformats.org/officeDocument/2006/relationships/image" Target="../media/image46.png"/><Relationship Id="rId9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hyperlink" Target="https://www.google.com/url?sa=i&amp;rct=j&amp;q=&amp;esrc=s&amp;source=images&amp;cd=&amp;ved=2ahUKEwi9lcH3-vPdAhWssqQKHbFbBqsQjRx6BAgBEAU&amp;url=https://www.slideshare.net/jpr00998/read-uml-distilled-a-brief-guide-to-the-standard-object-modeling-language-object-technology-series-online&amp;psig=AOvVaw18sdeyghitIVZNZ-wzqS_P&amp;ust=1538988987703976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tiff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tiff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Object-Oriented Modelling </a:t>
            </a:r>
            <a:br>
              <a:rPr lang="en-US" dirty="0"/>
            </a:br>
            <a:r>
              <a:rPr lang="en-US" dirty="0"/>
              <a:t>with UML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Lecturer: Dimitris Kolovos</a:t>
            </a:r>
          </a:p>
        </p:txBody>
      </p:sp>
    </p:spTree>
    <p:extLst>
      <p:ext uri="{BB962C8B-B14F-4D97-AF65-F5344CB8AC3E}">
        <p14:creationId xmlns:p14="http://schemas.microsoft.com/office/powerpoint/2010/main" val="95294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7EB10-1ECC-E440-979C-C843D4B14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Prescriptive Models as Sketches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39E28-A660-AE4C-9B0D-C863E2000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995936" cy="4525963"/>
          </a:xfrm>
        </p:spPr>
        <p:txBody>
          <a:bodyPr>
            <a:normAutofit/>
          </a:bodyPr>
          <a:lstStyle/>
          <a:p>
            <a:r>
              <a:rPr lang="en-US" dirty="0"/>
              <a:t>Facilitate informal discussion</a:t>
            </a:r>
          </a:p>
          <a:p>
            <a:r>
              <a:rPr lang="en-US" dirty="0"/>
              <a:t>Usually on paper/whiteboard</a:t>
            </a:r>
          </a:p>
          <a:p>
            <a:pPr lvl="1"/>
            <a:r>
              <a:rPr lang="en-US" dirty="0"/>
              <a:t>No strict notations/languages</a:t>
            </a:r>
          </a:p>
          <a:p>
            <a:r>
              <a:rPr lang="en-US" dirty="0"/>
              <a:t>Intentionally incomplete</a:t>
            </a:r>
          </a:p>
        </p:txBody>
      </p:sp>
      <p:pic>
        <p:nvPicPr>
          <p:cNvPr id="5" name="Picture 4" descr="Whiteboard sketch of a software system.">
            <a:extLst>
              <a:ext uri="{FF2B5EF4-FFF2-40B4-BE49-F238E27FC236}">
                <a16:creationId xmlns:a16="http://schemas.microsoft.com/office/drawing/2014/main" id="{DD05C1F8-BE52-2C4E-AC49-5ADDBEBF7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864" y="2204864"/>
            <a:ext cx="3995936" cy="268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58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7EB10-1ECC-E440-979C-C843D4B14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Prescriptive Models as Blueprints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39E28-A660-AE4C-9B0D-C863E2000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72816"/>
          </a:xfrm>
        </p:spPr>
        <p:txBody>
          <a:bodyPr>
            <a:normAutofit/>
          </a:bodyPr>
          <a:lstStyle/>
          <a:p>
            <a:r>
              <a:rPr lang="en-US" sz="2400" dirty="0"/>
              <a:t>Complete and detailed specification of the system</a:t>
            </a:r>
          </a:p>
          <a:p>
            <a:r>
              <a:rPr lang="en-US" sz="2400" dirty="0"/>
              <a:t>Captured in languages with flexible semantics</a:t>
            </a:r>
          </a:p>
          <a:p>
            <a:r>
              <a:rPr lang="en-US" sz="2400" dirty="0"/>
              <a:t>Require human interpretation and manual implementation</a:t>
            </a:r>
          </a:p>
        </p:txBody>
      </p:sp>
      <p:pic>
        <p:nvPicPr>
          <p:cNvPr id="5" name="Picture 4" descr="UML Sequence diagram for PIN authentication">
            <a:extLst>
              <a:ext uri="{FF2B5EF4-FFF2-40B4-BE49-F238E27FC236}">
                <a16:creationId xmlns:a16="http://schemas.microsoft.com/office/drawing/2014/main" id="{9AA7B158-9D0F-7541-AB5E-B61F0FFC7F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685937" y="2961324"/>
            <a:ext cx="3644364" cy="3148184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4987F6-C9B0-6541-8291-CB59923F7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669" y="3113016"/>
            <a:ext cx="32258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04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7EB10-1ECC-E440-979C-C843D4B14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Prescriptive Models as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39E28-A660-AE4C-9B0D-C863E2000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Precise enough to drive automated system implementation/property verification</a:t>
            </a:r>
          </a:p>
          <a:p>
            <a:r>
              <a:rPr lang="en-US" sz="2800" dirty="0"/>
              <a:t>Captured in unambiguous (typically domain-specific) languages and machine-processable formats</a:t>
            </a:r>
          </a:p>
          <a:p>
            <a:pPr lvl="1"/>
            <a:r>
              <a:rPr lang="en-US" sz="2400" dirty="0"/>
              <a:t>Supported by executors, simulators, code generators</a:t>
            </a:r>
          </a:p>
        </p:txBody>
      </p:sp>
      <p:pic>
        <p:nvPicPr>
          <p:cNvPr id="9" name="Picture 8" descr="Example Simulink component diagram">
            <a:extLst>
              <a:ext uri="{FF2B5EF4-FFF2-40B4-BE49-F238E27FC236}">
                <a16:creationId xmlns:a16="http://schemas.microsoft.com/office/drawing/2014/main" id="{2A8BE5A1-062A-F247-8D65-1906E5001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850" y="4005064"/>
            <a:ext cx="57023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691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EF273-EC23-8E47-ACB8-ED66161D9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Modelling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B48A3-8976-4D4A-8D13-07E61D189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Unified Modelling Language (object-oriented systems)</a:t>
            </a:r>
          </a:p>
          <a:p>
            <a:pPr lvl="1"/>
            <a:r>
              <a:rPr lang="en-US" dirty="0" err="1"/>
              <a:t>SysML</a:t>
            </a:r>
            <a:r>
              <a:rPr lang="en-US" dirty="0"/>
              <a:t>: UML extension for systems engineering</a:t>
            </a:r>
          </a:p>
          <a:p>
            <a:r>
              <a:rPr lang="en-US" dirty="0"/>
              <a:t>Simulink (control systems)</a:t>
            </a:r>
          </a:p>
          <a:p>
            <a:r>
              <a:rPr lang="en-US" dirty="0" err="1"/>
              <a:t>Archimate</a:t>
            </a:r>
            <a:r>
              <a:rPr lang="en-US" dirty="0"/>
              <a:t> (enterprise architecture)</a:t>
            </a:r>
          </a:p>
          <a:p>
            <a:r>
              <a:rPr lang="en-US" dirty="0"/>
              <a:t>Business Process Model and Notation (business modelling)</a:t>
            </a:r>
          </a:p>
          <a:p>
            <a:r>
              <a:rPr lang="en-US" dirty="0"/>
              <a:t>ER (relational databases)</a:t>
            </a:r>
          </a:p>
          <a:p>
            <a:r>
              <a:rPr lang="en-US" dirty="0"/>
              <a:t>Domain-Specific Languages</a:t>
            </a:r>
          </a:p>
        </p:txBody>
      </p:sp>
    </p:spTree>
    <p:extLst>
      <p:ext uri="{BB962C8B-B14F-4D97-AF65-F5344CB8AC3E}">
        <p14:creationId xmlns:p14="http://schemas.microsoft.com/office/powerpoint/2010/main" val="2920956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Unified </a:t>
            </a:r>
            <a:r>
              <a:rPr lang="en-US" dirty="0" err="1"/>
              <a:t>Modelling</a:t>
            </a:r>
            <a:r>
              <a:rPr lang="en-US" dirty="0"/>
              <a:t>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Standardised</a:t>
            </a:r>
            <a:r>
              <a:rPr lang="en-US" dirty="0"/>
              <a:t> graphical </a:t>
            </a:r>
            <a:r>
              <a:rPr lang="en-US" b="1" dirty="0"/>
              <a:t>object-oriented</a:t>
            </a:r>
            <a:r>
              <a:rPr lang="en-US" dirty="0"/>
              <a:t> modelling language</a:t>
            </a:r>
          </a:p>
          <a:p>
            <a:r>
              <a:rPr lang="en-US" dirty="0"/>
              <a:t>Can be used to model the </a:t>
            </a:r>
            <a:r>
              <a:rPr lang="en-US" b="1" dirty="0"/>
              <a:t>structure</a:t>
            </a:r>
            <a:r>
              <a:rPr lang="en-US" dirty="0"/>
              <a:t> and </a:t>
            </a:r>
            <a:r>
              <a:rPr lang="en-US" b="1" dirty="0" err="1"/>
              <a:t>behaviour</a:t>
            </a:r>
            <a:r>
              <a:rPr lang="en-US" dirty="0"/>
              <a:t> of a software system</a:t>
            </a:r>
          </a:p>
          <a:p>
            <a:r>
              <a:rPr lang="en-US" dirty="0"/>
              <a:t>Different types of diagrams for modeling structure and </a:t>
            </a:r>
            <a:r>
              <a:rPr lang="en-US" dirty="0" err="1"/>
              <a:t>behaviour</a:t>
            </a:r>
            <a:endParaRPr lang="en-US" dirty="0"/>
          </a:p>
          <a:p>
            <a:pPr lvl="1"/>
            <a:r>
              <a:rPr lang="en-US" dirty="0"/>
              <a:t>Class diagrams, Sequence diagrams, State diagrams, Activity diagrams, Use Case diagrams etc.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56376" y="476672"/>
            <a:ext cx="923925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2548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agram showing different stages in the evolution of UML">
            <a:extLst>
              <a:ext uri="{FF2B5EF4-FFF2-40B4-BE49-F238E27FC236}">
                <a16:creationId xmlns:a16="http://schemas.microsoft.com/office/drawing/2014/main" id="{02A01D9D-9B5C-214E-8C2D-6A077D27E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48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A3DEFEC-D8DE-2D40-B8B8-05AD33B9DE68}"/>
              </a:ext>
            </a:extLst>
          </p:cNvPr>
          <p:cNvSpPr/>
          <p:nvPr/>
        </p:nvSpPr>
        <p:spPr>
          <a:xfrm>
            <a:off x="0" y="6467455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By Guido </a:t>
            </a:r>
            <a:r>
              <a:rPr lang="en-US" sz="1000" dirty="0" err="1"/>
              <a:t>Zockoll</a:t>
            </a:r>
            <a:r>
              <a:rPr lang="en-US" sz="1000" dirty="0"/>
              <a:t>, Axel </a:t>
            </a:r>
            <a:r>
              <a:rPr lang="en-US" sz="1000" dirty="0" err="1"/>
              <a:t>Scheithauer</a:t>
            </a:r>
            <a:r>
              <a:rPr lang="en-US" sz="1000" dirty="0"/>
              <a:t> &amp; Marcel </a:t>
            </a:r>
            <a:r>
              <a:rPr lang="en-US" sz="1000" dirty="0" err="1"/>
              <a:t>Douwe</a:t>
            </a:r>
            <a:r>
              <a:rPr lang="en-US" sz="1000" dirty="0"/>
              <a:t> Dekker (</a:t>
            </a:r>
            <a:r>
              <a:rPr lang="en-US" sz="1000" dirty="0" err="1"/>
              <a:t>Mdd</a:t>
            </a:r>
            <a:r>
              <a:rPr lang="en-US" sz="1000" dirty="0"/>
              <a:t>) - Translation and update of File:OO-historie-2.svg by </a:t>
            </a:r>
            <a:r>
              <a:rPr lang="en-US" sz="1000" dirty="0" err="1"/>
              <a:t>AxelScheithauer</a:t>
            </a:r>
            <a:r>
              <a:rPr lang="en-US" sz="1000" dirty="0"/>
              <a:t>, </a:t>
            </a:r>
            <a:r>
              <a:rPr lang="en-US" sz="1000" dirty="0" err="1"/>
              <a:t>Okt</a:t>
            </a:r>
            <a:r>
              <a:rPr lang="en-US" sz="1000" dirty="0"/>
              <a:t> 6, 2009, CC BY-SA 3.0, </a:t>
            </a:r>
            <a:r>
              <a:rPr lang="en-US" sz="1000" dirty="0">
                <a:hlinkClick r:id="rId3"/>
              </a:rPr>
              <a:t>https://commons.wikimedia.org/w/index.php?curid=23052855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5978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Class Diagrams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Capture the </a:t>
            </a:r>
            <a:r>
              <a:rPr lang="en-US" b="1" dirty="0"/>
              <a:t>structure</a:t>
            </a:r>
            <a:r>
              <a:rPr lang="en-US" dirty="0"/>
              <a:t> of a system</a:t>
            </a:r>
          </a:p>
          <a:p>
            <a:pPr lvl="1"/>
            <a:r>
              <a:rPr lang="en-US" dirty="0"/>
              <a:t>Classes, attributes, operations, associations, inheritance and packages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47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UML Classes, Packages,</a:t>
            </a:r>
            <a:br>
              <a:rPr lang="en-US" dirty="0"/>
            </a:br>
            <a:r>
              <a:rPr lang="en-US" dirty="0"/>
              <a:t>Attributes, and Objects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268102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are Everywhere!</a:t>
            </a:r>
            <a:endParaRPr lang="en-GB" dirty="0"/>
          </a:p>
        </p:txBody>
      </p:sp>
      <p:pic>
        <p:nvPicPr>
          <p:cNvPr id="1038" name="Picture 14" descr="C:\Documents and Settings\dkolovos.UA039\Local Settings\Temporary Internet Files\Content.IE5\7NSDWX2I\MC90044173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1196752"/>
            <a:ext cx="1443608" cy="1443608"/>
          </a:xfrm>
          <a:prstGeom prst="rect">
            <a:avLst/>
          </a:prstGeom>
          <a:noFill/>
        </p:spPr>
      </p:pic>
      <p:pic>
        <p:nvPicPr>
          <p:cNvPr id="1050" name="Picture 26" descr="C:\Documents and Settings\dkolovos.UA039\Local Settings\Temporary Internet Files\Content.IE5\7NSDWX2I\MC900439819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39952" y="1052736"/>
            <a:ext cx="1313681" cy="1313681"/>
          </a:xfrm>
          <a:prstGeom prst="rect">
            <a:avLst/>
          </a:prstGeom>
          <a:noFill/>
        </p:spPr>
      </p:pic>
      <p:pic>
        <p:nvPicPr>
          <p:cNvPr id="37" name="Picture 4" descr="C:\Documents and Settings\dkolovos.UA039\Local Settings\Temporary Internet Files\Content.IE5\PNJ1O67D\MC900435448[1].wm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1052736"/>
            <a:ext cx="1835150" cy="1441450"/>
          </a:xfrm>
          <a:prstGeom prst="rect">
            <a:avLst/>
          </a:prstGeom>
          <a:noFill/>
        </p:spPr>
      </p:pic>
      <p:grpSp>
        <p:nvGrpSpPr>
          <p:cNvPr id="3" name="Group 2" descr="Pictures of objects: book, slice of pizza, banana, guitar etc.">
            <a:extLst>
              <a:ext uri="{FF2B5EF4-FFF2-40B4-BE49-F238E27FC236}">
                <a16:creationId xmlns:a16="http://schemas.microsoft.com/office/drawing/2014/main" id="{9F160D55-D077-5342-9B2B-0A4F83D17894}"/>
              </a:ext>
            </a:extLst>
          </p:cNvPr>
          <p:cNvGrpSpPr/>
          <p:nvPr/>
        </p:nvGrpSpPr>
        <p:grpSpPr>
          <a:xfrm>
            <a:off x="16103" y="1340768"/>
            <a:ext cx="8932547" cy="4875418"/>
            <a:chOff x="16103" y="1340768"/>
            <a:chExt cx="8932547" cy="4875418"/>
          </a:xfrm>
        </p:grpSpPr>
        <p:pic>
          <p:nvPicPr>
            <p:cNvPr id="1054" name="Picture 30" descr="Ever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427984" y="2060848"/>
              <a:ext cx="2195182" cy="2272034"/>
            </a:xfrm>
            <a:prstGeom prst="rect">
              <a:avLst/>
            </a:prstGeom>
            <a:noFill/>
          </p:spPr>
        </p:pic>
        <p:pic>
          <p:nvPicPr>
            <p:cNvPr id="1044" name="Picture 20" descr="Ever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300192" y="3861048"/>
              <a:ext cx="1248178" cy="2224559"/>
            </a:xfrm>
            <a:prstGeom prst="rect">
              <a:avLst/>
            </a:prstGeom>
            <a:noFill/>
          </p:spPr>
        </p:pic>
        <p:pic>
          <p:nvPicPr>
            <p:cNvPr id="1027" name="Picture 3" descr="Ever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331640" y="1340768"/>
              <a:ext cx="1998513" cy="1998513"/>
            </a:xfrm>
            <a:prstGeom prst="rect">
              <a:avLst/>
            </a:prstGeom>
            <a:noFill/>
          </p:spPr>
        </p:pic>
        <p:pic>
          <p:nvPicPr>
            <p:cNvPr id="1029" name="Picture 5" descr="Ever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250607" y="3774021"/>
              <a:ext cx="2334294" cy="2334294"/>
            </a:xfrm>
            <a:prstGeom prst="rect">
              <a:avLst/>
            </a:prstGeom>
            <a:noFill/>
          </p:spPr>
        </p:pic>
        <p:pic>
          <p:nvPicPr>
            <p:cNvPr id="1030" name="Picture 6" descr="Ever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588224" y="2204864"/>
              <a:ext cx="1040304" cy="1143521"/>
            </a:xfrm>
            <a:prstGeom prst="rect">
              <a:avLst/>
            </a:prstGeom>
            <a:noFill/>
          </p:spPr>
        </p:pic>
        <p:pic>
          <p:nvPicPr>
            <p:cNvPr id="1031" name="Picture 7" descr="Ever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1907704" y="3789040"/>
              <a:ext cx="1008335" cy="1008335"/>
            </a:xfrm>
            <a:prstGeom prst="rect">
              <a:avLst/>
            </a:prstGeom>
            <a:noFill/>
          </p:spPr>
        </p:pic>
        <p:pic>
          <p:nvPicPr>
            <p:cNvPr id="1032" name="Picture 8" descr="Ever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796136" y="1340768"/>
              <a:ext cx="1152128" cy="1152128"/>
            </a:xfrm>
            <a:prstGeom prst="rect">
              <a:avLst/>
            </a:prstGeom>
            <a:noFill/>
          </p:spPr>
        </p:pic>
        <p:pic>
          <p:nvPicPr>
            <p:cNvPr id="1036" name="Picture 12" descr="Ever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6103" y="4355809"/>
              <a:ext cx="1860377" cy="1860377"/>
            </a:xfrm>
            <a:prstGeom prst="rect">
              <a:avLst/>
            </a:prstGeom>
            <a:noFill/>
          </p:spPr>
        </p:pic>
        <p:pic>
          <p:nvPicPr>
            <p:cNvPr id="1037" name="Picture 13" descr="Ever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7596336" y="4941168"/>
              <a:ext cx="1191592" cy="1191592"/>
            </a:xfrm>
            <a:prstGeom prst="rect">
              <a:avLst/>
            </a:prstGeom>
            <a:noFill/>
          </p:spPr>
        </p:pic>
        <p:pic>
          <p:nvPicPr>
            <p:cNvPr id="1041" name="Picture 17" descr="Ever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7307263" y="1436688"/>
              <a:ext cx="931414" cy="624160"/>
            </a:xfrm>
            <a:prstGeom prst="rect">
              <a:avLst/>
            </a:prstGeom>
            <a:noFill/>
          </p:spPr>
        </p:pic>
        <p:pic>
          <p:nvPicPr>
            <p:cNvPr id="1043" name="Picture 19" descr="Ever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 rot="19766834">
              <a:off x="2366584" y="2701374"/>
              <a:ext cx="2448272" cy="774258"/>
            </a:xfrm>
            <a:prstGeom prst="rect">
              <a:avLst/>
            </a:prstGeom>
            <a:noFill/>
          </p:spPr>
        </p:pic>
        <p:pic>
          <p:nvPicPr>
            <p:cNvPr id="1047" name="Picture 23" descr="Ever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7380312" y="3429000"/>
              <a:ext cx="1167706" cy="1167706"/>
            </a:xfrm>
            <a:prstGeom prst="rect">
              <a:avLst/>
            </a:prstGeom>
            <a:noFill/>
          </p:spPr>
        </p:pic>
        <p:pic>
          <p:nvPicPr>
            <p:cNvPr id="1049" name="Picture 25" descr="Ever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467544" y="2132856"/>
              <a:ext cx="1352029" cy="2782519"/>
            </a:xfrm>
            <a:prstGeom prst="rect">
              <a:avLst/>
            </a:prstGeom>
            <a:noFill/>
          </p:spPr>
        </p:pic>
        <p:pic>
          <p:nvPicPr>
            <p:cNvPr id="1051" name="Picture 27" descr="Ever"/>
            <p:cNvPicPr>
              <a:picLocks noChangeAspect="1" noChangeArrowheads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2915816" y="3501008"/>
              <a:ext cx="1749696" cy="2085157"/>
            </a:xfrm>
            <a:prstGeom prst="rect">
              <a:avLst/>
            </a:prstGeom>
            <a:noFill/>
          </p:spPr>
        </p:pic>
        <p:pic>
          <p:nvPicPr>
            <p:cNvPr id="1055" name="Picture 31" descr="Ever"/>
            <p:cNvPicPr>
              <a:picLocks noChangeAspect="1" noChangeArrowheads="1"/>
            </p:cNvPicPr>
            <p:nvPr/>
          </p:nvPicPr>
          <p:blipFill>
            <a:blip r:embed="rId20" cstate="print"/>
            <a:srcRect/>
            <a:stretch>
              <a:fillRect/>
            </a:stretch>
          </p:blipFill>
          <p:spPr bwMode="auto">
            <a:xfrm>
              <a:off x="7668344" y="2132856"/>
              <a:ext cx="1280306" cy="1224136"/>
            </a:xfrm>
            <a:prstGeom prst="rect">
              <a:avLst/>
            </a:prstGeom>
            <a:noFill/>
          </p:spPr>
        </p:pic>
        <p:pic>
          <p:nvPicPr>
            <p:cNvPr id="1057" name="Picture 33" descr="Ever"/>
            <p:cNvPicPr>
              <a:picLocks noChangeAspect="1" noChangeArrowheads="1"/>
            </p:cNvPicPr>
            <p:nvPr/>
          </p:nvPicPr>
          <p:blipFill>
            <a:blip r:embed="rId21" cstate="print"/>
            <a:srcRect/>
            <a:stretch>
              <a:fillRect/>
            </a:stretch>
          </p:blipFill>
          <p:spPr bwMode="auto">
            <a:xfrm>
              <a:off x="1563453" y="4371598"/>
              <a:ext cx="1828800" cy="1828800"/>
            </a:xfrm>
            <a:prstGeom prst="rect">
              <a:avLst/>
            </a:prstGeom>
            <a:noFill/>
          </p:spPr>
        </p:pic>
        <p:pic>
          <p:nvPicPr>
            <p:cNvPr id="1040" name="Picture 16" descr="Ever"/>
            <p:cNvPicPr>
              <a:picLocks noChangeAspect="1" noChangeArrowheads="1"/>
            </p:cNvPicPr>
            <p:nvPr/>
          </p:nvPicPr>
          <p:blipFill>
            <a:blip r:embed="rId22" cstate="print"/>
            <a:srcRect/>
            <a:stretch>
              <a:fillRect/>
            </a:stretch>
          </p:blipFill>
          <p:spPr bwMode="auto">
            <a:xfrm>
              <a:off x="3581672" y="5123471"/>
              <a:ext cx="656710" cy="107692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739313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Tidying Up Objects: Classes</a:t>
            </a:r>
            <a:endParaRPr lang="en-GB" dirty="0"/>
          </a:p>
        </p:txBody>
      </p:sp>
      <p:grpSp>
        <p:nvGrpSpPr>
          <p:cNvPr id="3" name="Group 2" descr="Image grouping these objects together and assigning them to classes: book, food, musical instrument etc.">
            <a:extLst>
              <a:ext uri="{FF2B5EF4-FFF2-40B4-BE49-F238E27FC236}">
                <a16:creationId xmlns:a16="http://schemas.microsoft.com/office/drawing/2014/main" id="{9CB6DC5D-9CD1-DF46-B6C9-DD43370C215C}"/>
              </a:ext>
            </a:extLst>
          </p:cNvPr>
          <p:cNvGrpSpPr/>
          <p:nvPr/>
        </p:nvGrpSpPr>
        <p:grpSpPr>
          <a:xfrm>
            <a:off x="674751" y="1162508"/>
            <a:ext cx="7917866" cy="4946601"/>
            <a:chOff x="674751" y="1162508"/>
            <a:chExt cx="7917866" cy="4946601"/>
          </a:xfrm>
        </p:grpSpPr>
        <p:pic>
          <p:nvPicPr>
            <p:cNvPr id="1054" name="Picture 30" descr="C:\Documents and Settings\dkolovos.UA039\Local Settings\Temporary Internet Files\Content.IE5\PNJ1O67D\MC900113320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74751" y="1594556"/>
              <a:ext cx="2195182" cy="2272034"/>
            </a:xfrm>
            <a:prstGeom prst="rect">
              <a:avLst/>
            </a:prstGeom>
            <a:noFill/>
          </p:spPr>
        </p:pic>
        <p:pic>
          <p:nvPicPr>
            <p:cNvPr id="1044" name="Picture 20" descr="C:\Documents and Settings\dkolovos.UA039\Local Settings\Temporary Internet Files\Content.IE5\7NSDWX2I\MC900113338[1].wm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70287" y="2026604"/>
              <a:ext cx="1248178" cy="2224559"/>
            </a:xfrm>
            <a:prstGeom prst="rect">
              <a:avLst/>
            </a:prstGeom>
            <a:noFill/>
          </p:spPr>
        </p:pic>
        <p:pic>
          <p:nvPicPr>
            <p:cNvPr id="1027" name="Picture 3" descr="C:\Documents and Settings\dkolovos.UA039\Local Settings\Temporary Internet Files\Content.IE5\PNJ1O67D\MC900441802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74751" y="1162508"/>
              <a:ext cx="1998513" cy="1998513"/>
            </a:xfrm>
            <a:prstGeom prst="rect">
              <a:avLst/>
            </a:prstGeom>
            <a:noFill/>
          </p:spPr>
        </p:pic>
        <p:pic>
          <p:nvPicPr>
            <p:cNvPr id="1031" name="Picture 7" descr="C:\Documents and Settings\dkolovos.UA039\Local Settings\Temporary Internet Files\Content.IE5\T850DEN3\MC900436911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588224" y="1916832"/>
              <a:ext cx="1008335" cy="1008335"/>
            </a:xfrm>
            <a:prstGeom prst="rect">
              <a:avLst/>
            </a:prstGeom>
            <a:noFill/>
          </p:spPr>
        </p:pic>
        <p:pic>
          <p:nvPicPr>
            <p:cNvPr id="1032" name="Picture 8" descr="C:\Documents and Settings\dkolovos.UA039\Local Settings\Temporary Internet Files\Content.IE5\PNJ1O67D\MC900441775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156176" y="1412776"/>
              <a:ext cx="1152128" cy="1152128"/>
            </a:xfrm>
            <a:prstGeom prst="rect">
              <a:avLst/>
            </a:prstGeom>
            <a:noFill/>
          </p:spPr>
        </p:pic>
        <p:pic>
          <p:nvPicPr>
            <p:cNvPr id="1036" name="Picture 12" descr="C:\Documents and Settings\dkolovos.UA039\Local Settings\Temporary Internet Files\Content.IE5\PNJ1O67D\MC900432565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732240" y="4005064"/>
              <a:ext cx="1860377" cy="1860377"/>
            </a:xfrm>
            <a:prstGeom prst="rect">
              <a:avLst/>
            </a:prstGeom>
            <a:noFill/>
          </p:spPr>
        </p:pic>
        <p:pic>
          <p:nvPicPr>
            <p:cNvPr id="1037" name="Picture 13" descr="C:\Documents and Settings\dkolovos.UA039\Local Settings\Temporary Internet Files\Content.IE5\3YFY83M4\MC900432645[1]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779912" y="2492896"/>
              <a:ext cx="1191592" cy="1191592"/>
            </a:xfrm>
            <a:prstGeom prst="rect">
              <a:avLst/>
            </a:prstGeom>
            <a:noFill/>
          </p:spPr>
        </p:pic>
        <p:pic>
          <p:nvPicPr>
            <p:cNvPr id="1038" name="Picture 14" descr="C:\Documents and Settings\dkolovos.UA039\Local Settings\Temporary Internet Files\Content.IE5\7NSDWX2I\MC900441734[1]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635896" y="2132856"/>
              <a:ext cx="1443608" cy="1443608"/>
            </a:xfrm>
            <a:prstGeom prst="rect">
              <a:avLst/>
            </a:prstGeom>
            <a:noFill/>
          </p:spPr>
        </p:pic>
        <p:pic>
          <p:nvPicPr>
            <p:cNvPr id="1040" name="Picture 16" descr="C:\Documents and Settings\dkolovos.UA039\Local Settings\Temporary Internet Files\Content.IE5\PNJ1O67D\MC900001765[1].wmf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7524328" y="1988840"/>
              <a:ext cx="656710" cy="1076927"/>
            </a:xfrm>
            <a:prstGeom prst="rect">
              <a:avLst/>
            </a:prstGeom>
            <a:noFill/>
          </p:spPr>
        </p:pic>
        <p:pic>
          <p:nvPicPr>
            <p:cNvPr id="1041" name="Picture 17" descr="C:\Documents and Settings\dkolovos.UA039\Local Settings\Temporary Internet Files\Content.IE5\3YFY83M4\MC900264260[1].wmf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7307263" y="1436688"/>
              <a:ext cx="931414" cy="624160"/>
            </a:xfrm>
            <a:prstGeom prst="rect">
              <a:avLst/>
            </a:prstGeom>
            <a:noFill/>
          </p:spPr>
        </p:pic>
        <p:pic>
          <p:nvPicPr>
            <p:cNvPr id="1043" name="Picture 19" descr="C:\Documents and Settings\dkolovos.UA039\Local Settings\Temporary Internet Files\Content.IE5\3YFY83M4\MC900305299[1].wmf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 rot="19766834">
              <a:off x="3734911" y="4742644"/>
              <a:ext cx="2448272" cy="774258"/>
            </a:xfrm>
            <a:prstGeom prst="rect">
              <a:avLst/>
            </a:prstGeom>
            <a:noFill/>
          </p:spPr>
        </p:pic>
        <p:pic>
          <p:nvPicPr>
            <p:cNvPr id="1047" name="Picture 23" descr="C:\Documents and Settings\dkolovos.UA039\Local Settings\Temporary Internet Files\Content.IE5\3YFY83M4\MC900441329[1].png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7308304" y="4077072"/>
              <a:ext cx="1167706" cy="1167706"/>
            </a:xfrm>
            <a:prstGeom prst="rect">
              <a:avLst/>
            </a:prstGeom>
            <a:noFill/>
          </p:spPr>
        </p:pic>
        <p:pic>
          <p:nvPicPr>
            <p:cNvPr id="1049" name="Picture 25" descr="C:\Documents and Settings\dkolovos.UA039\Local Settings\Temporary Internet Files\Content.IE5\T850DEN3\MC900113270[1].wmf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1142295" y="1522548"/>
              <a:ext cx="1352029" cy="2782519"/>
            </a:xfrm>
            <a:prstGeom prst="rect">
              <a:avLst/>
            </a:prstGeom>
            <a:noFill/>
          </p:spPr>
        </p:pic>
        <p:pic>
          <p:nvPicPr>
            <p:cNvPr id="1050" name="Picture 26" descr="C:\Documents and Settings\dkolovos.UA039\Local Settings\Temporary Internet Files\Content.IE5\7NSDWX2I\MC900439819[1]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3851920" y="1988840"/>
              <a:ext cx="1313681" cy="1313681"/>
            </a:xfrm>
            <a:prstGeom prst="rect">
              <a:avLst/>
            </a:prstGeom>
            <a:noFill/>
          </p:spPr>
        </p:pic>
        <p:pic>
          <p:nvPicPr>
            <p:cNvPr id="1051" name="Picture 27" descr="C:\Documents and Settings\dkolovos.UA039\Local Settings\Temporary Internet Files\Content.IE5\T850DEN3\MC900113262[1].wmf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998279" y="1882588"/>
              <a:ext cx="1749696" cy="2085157"/>
            </a:xfrm>
            <a:prstGeom prst="rect">
              <a:avLst/>
            </a:prstGeom>
            <a:noFill/>
          </p:spPr>
        </p:pic>
        <p:pic>
          <p:nvPicPr>
            <p:cNvPr id="1055" name="Picture 31" descr="C:\Documents and Settings\dkolovos.UA039\Local Settings\Temporary Internet Files\Content.IE5\T850DEN3\MC900446012[1].wmf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1675906" y="4543809"/>
              <a:ext cx="1280306" cy="1224136"/>
            </a:xfrm>
            <a:prstGeom prst="rect">
              <a:avLst/>
            </a:prstGeom>
            <a:noFill/>
          </p:spPr>
        </p:pic>
        <p:pic>
          <p:nvPicPr>
            <p:cNvPr id="1057" name="Picture 33" descr="C:\Documents and Settings\dkolovos.UA039\Local Settings\Temporary Internet Files\Content.IE5\3YFY83M4\MC900436255[1].png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1935512" y="4280309"/>
              <a:ext cx="1828800" cy="1828800"/>
            </a:xfrm>
            <a:prstGeom prst="rect">
              <a:avLst/>
            </a:prstGeom>
            <a:noFill/>
          </p:spPr>
        </p:pic>
        <p:pic>
          <p:nvPicPr>
            <p:cNvPr id="1029" name="Picture 5" descr="C:\Documents and Settings\dkolovos.UA039\Local Settings\Temporary Internet Files\Content.IE5\3YFY83M4\MC900441302[1].png"/>
            <p:cNvPicPr>
              <a:picLocks noChangeAspect="1" noChangeArrowheads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3564062" y="3742077"/>
              <a:ext cx="2334294" cy="2334294"/>
            </a:xfrm>
            <a:prstGeom prst="rect">
              <a:avLst/>
            </a:prstGeom>
            <a:noFill/>
          </p:spPr>
        </p:pic>
        <p:pic>
          <p:nvPicPr>
            <p:cNvPr id="2052" name="Picture 4" descr="C:\Documents and Settings\dkolovos.UA039\Local Settings\Temporary Internet Files\Content.IE5\PNJ1O67D\MC900435448[1].wmf"/>
            <p:cNvPicPr>
              <a:picLocks noChangeAspect="1" noChangeArrowheads="1"/>
            </p:cNvPicPr>
            <p:nvPr/>
          </p:nvPicPr>
          <p:blipFill>
            <a:blip r:embed="rId20" cstate="print"/>
            <a:srcRect/>
            <a:stretch>
              <a:fillRect/>
            </a:stretch>
          </p:blipFill>
          <p:spPr bwMode="auto">
            <a:xfrm>
              <a:off x="811810" y="4543809"/>
              <a:ext cx="1835150" cy="1441450"/>
            </a:xfrm>
            <a:prstGeom prst="rect">
              <a:avLst/>
            </a:prstGeom>
            <a:noFill/>
          </p:spPr>
        </p:pic>
        <p:pic>
          <p:nvPicPr>
            <p:cNvPr id="2057" name="Picture 9"/>
            <p:cNvPicPr>
              <a:picLocks noChangeAspect="1" noChangeArrowheads="1"/>
            </p:cNvPicPr>
            <p:nvPr/>
          </p:nvPicPr>
          <p:blipFill>
            <a:blip r:embed="rId21" cstate="print"/>
            <a:srcRect/>
            <a:stretch>
              <a:fillRect/>
            </a:stretch>
          </p:blipFill>
          <p:spPr bwMode="auto">
            <a:xfrm>
              <a:off x="6660232" y="1916832"/>
              <a:ext cx="1428750" cy="600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59" name="Picture 11"/>
            <p:cNvPicPr>
              <a:picLocks noChangeAspect="1" noChangeArrowheads="1"/>
            </p:cNvPicPr>
            <p:nvPr/>
          </p:nvPicPr>
          <p:blipFill>
            <a:blip r:embed="rId22" cstate="print"/>
            <a:srcRect/>
            <a:stretch>
              <a:fillRect/>
            </a:stretch>
          </p:blipFill>
          <p:spPr bwMode="auto">
            <a:xfrm>
              <a:off x="1603898" y="4903849"/>
              <a:ext cx="1123950" cy="600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60" name="Picture 12"/>
            <p:cNvPicPr>
              <a:picLocks noChangeAspect="1" noChangeArrowheads="1"/>
            </p:cNvPicPr>
            <p:nvPr/>
          </p:nvPicPr>
          <p:blipFill>
            <a:blip r:embed="rId23" cstate="print"/>
            <a:srcRect/>
            <a:stretch>
              <a:fillRect/>
            </a:stretch>
          </p:blipFill>
          <p:spPr bwMode="auto">
            <a:xfrm>
              <a:off x="1142295" y="2458652"/>
              <a:ext cx="1219200" cy="600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61" name="Picture 13"/>
            <p:cNvPicPr>
              <a:picLocks noChangeAspect="1" noChangeArrowheads="1"/>
            </p:cNvPicPr>
            <p:nvPr/>
          </p:nvPicPr>
          <p:blipFill>
            <a:blip r:embed="rId24" cstate="print"/>
            <a:srcRect/>
            <a:stretch>
              <a:fillRect/>
            </a:stretch>
          </p:blipFill>
          <p:spPr bwMode="auto">
            <a:xfrm>
              <a:off x="6948264" y="4581128"/>
              <a:ext cx="1457325" cy="600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62" name="Picture 14"/>
            <p:cNvPicPr>
              <a:picLocks noChangeAspect="1" noChangeArrowheads="1"/>
            </p:cNvPicPr>
            <p:nvPr/>
          </p:nvPicPr>
          <p:blipFill>
            <a:blip r:embed="rId25" cstate="print"/>
            <a:srcRect/>
            <a:stretch>
              <a:fillRect/>
            </a:stretch>
          </p:blipFill>
          <p:spPr bwMode="auto">
            <a:xfrm>
              <a:off x="3851920" y="2492896"/>
              <a:ext cx="1123950" cy="600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63" name="Picture 15"/>
            <p:cNvPicPr>
              <a:picLocks noChangeAspect="1" noChangeArrowheads="1"/>
            </p:cNvPicPr>
            <p:nvPr/>
          </p:nvPicPr>
          <p:blipFill>
            <a:blip r:embed="rId26" cstate="print"/>
            <a:srcRect/>
            <a:stretch>
              <a:fillRect/>
            </a:stretch>
          </p:blipFill>
          <p:spPr bwMode="auto">
            <a:xfrm>
              <a:off x="4068118" y="4894205"/>
              <a:ext cx="1657350" cy="600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662919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Discuss the value of models in (software) engineering</a:t>
            </a:r>
          </a:p>
          <a:p>
            <a:pPr lvl="1"/>
            <a:r>
              <a:rPr lang="en-US" dirty="0"/>
              <a:t>Prescriptive vs. Descriptive</a:t>
            </a:r>
          </a:p>
          <a:p>
            <a:r>
              <a:rPr lang="en-US" dirty="0"/>
              <a:t>Introduce the Unified Modelling Language and the different diagrams it provides</a:t>
            </a:r>
          </a:p>
          <a:p>
            <a:pPr lvl="1"/>
            <a:r>
              <a:rPr lang="en-US" dirty="0"/>
              <a:t>Class diagrams</a:t>
            </a:r>
          </a:p>
          <a:p>
            <a:pPr lvl="1"/>
            <a:r>
              <a:rPr lang="en-US" dirty="0"/>
              <a:t>Sequence diagrams</a:t>
            </a:r>
          </a:p>
          <a:p>
            <a:pPr lvl="1"/>
            <a:r>
              <a:rPr lang="en-US" dirty="0"/>
              <a:t>State diagrams</a:t>
            </a:r>
          </a:p>
          <a:p>
            <a:pPr lvl="1"/>
            <a:r>
              <a:rPr lang="en-US" dirty="0"/>
              <a:t>Component diagrams</a:t>
            </a:r>
          </a:p>
          <a:p>
            <a:r>
              <a:rPr lang="en-US" dirty="0"/>
              <a:t>Discuss architectural modelling with UML</a:t>
            </a:r>
          </a:p>
          <a:p>
            <a:r>
              <a:rPr lang="en-US" dirty="0"/>
              <a:t>Discuss criteria for selecting a UML tool</a:t>
            </a:r>
          </a:p>
        </p:txBody>
      </p:sp>
    </p:spTree>
    <p:extLst>
      <p:ext uri="{BB962C8B-B14F-4D97-AF65-F5344CB8AC3E}">
        <p14:creationId xmlns:p14="http://schemas.microsoft.com/office/powerpoint/2010/main" val="3644234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Objects vs. UML Classes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Objects = Real World Entities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Classes = Abstractions</a:t>
            </a:r>
            <a:endParaRPr lang="en-GB" dirty="0"/>
          </a:p>
        </p:txBody>
      </p:sp>
      <p:grpSp>
        <p:nvGrpSpPr>
          <p:cNvPr id="16" name="Group 15" descr="Book and Pet UML classes">
            <a:extLst>
              <a:ext uri="{FF2B5EF4-FFF2-40B4-BE49-F238E27FC236}">
                <a16:creationId xmlns:a16="http://schemas.microsoft.com/office/drawing/2014/main" id="{048F7074-FD02-B444-8770-02D5C9C4F559}"/>
              </a:ext>
            </a:extLst>
          </p:cNvPr>
          <p:cNvGrpSpPr/>
          <p:nvPr/>
        </p:nvGrpSpPr>
        <p:grpSpPr>
          <a:xfrm>
            <a:off x="6156176" y="2780928"/>
            <a:ext cx="1123950" cy="2472283"/>
            <a:chOff x="6156176" y="2780928"/>
            <a:chExt cx="1123950" cy="2472283"/>
          </a:xfrm>
        </p:grpSpPr>
        <p:pic>
          <p:nvPicPr>
            <p:cNvPr id="10" name="Picture 1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56176" y="2780928"/>
              <a:ext cx="1123950" cy="600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1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156176" y="4653136"/>
              <a:ext cx="1123950" cy="600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5" name="Group 14" descr="Subset of the pictures of objects from the previous slide">
            <a:extLst>
              <a:ext uri="{FF2B5EF4-FFF2-40B4-BE49-F238E27FC236}">
                <a16:creationId xmlns:a16="http://schemas.microsoft.com/office/drawing/2014/main" id="{2266F836-9B05-7047-B54F-420526E428D5}"/>
              </a:ext>
            </a:extLst>
          </p:cNvPr>
          <p:cNvGrpSpPr/>
          <p:nvPr/>
        </p:nvGrpSpPr>
        <p:grpSpPr>
          <a:xfrm>
            <a:off x="611560" y="1988840"/>
            <a:ext cx="3851374" cy="4061048"/>
            <a:chOff x="611560" y="1988840"/>
            <a:chExt cx="3851374" cy="4061048"/>
          </a:xfrm>
        </p:grpSpPr>
        <p:pic>
          <p:nvPicPr>
            <p:cNvPr id="7" name="Picture 13" descr="C:\Documents and Settings\dkolovos.UA039\Local Settings\Temporary Internet Files\Content.IE5\3YFY83M4\MC900432645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835696" y="3429000"/>
              <a:ext cx="1191592" cy="1191592"/>
            </a:xfrm>
            <a:prstGeom prst="rect">
              <a:avLst/>
            </a:prstGeom>
            <a:noFill/>
          </p:spPr>
        </p:pic>
        <p:pic>
          <p:nvPicPr>
            <p:cNvPr id="9" name="Picture 26" descr="C:\Documents and Settings\dkolovos.UA039\Local Settings\Temporary Internet Files\Content.IE5\7NSDWX2I\MC900439819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11560" y="2492896"/>
              <a:ext cx="1313681" cy="1313681"/>
            </a:xfrm>
            <a:prstGeom prst="rect">
              <a:avLst/>
            </a:prstGeom>
            <a:noFill/>
          </p:spPr>
        </p:pic>
        <p:pic>
          <p:nvPicPr>
            <p:cNvPr id="11" name="Picture 31" descr="C:\Documents and Settings\dkolovos.UA039\Local Settings\Temporary Internet Files\Content.IE5\T850DEN3\MC900446012[1].wmf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971600" y="4581128"/>
              <a:ext cx="1064282" cy="1017589"/>
            </a:xfrm>
            <a:prstGeom prst="rect">
              <a:avLst/>
            </a:prstGeom>
            <a:noFill/>
          </p:spPr>
        </p:pic>
        <p:pic>
          <p:nvPicPr>
            <p:cNvPr id="12" name="Picture 33" descr="C:\Documents and Settings\dkolovos.UA039\Local Settings\Temporary Internet Files\Content.IE5\3YFY83M4\MC900436255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123728" y="4869160"/>
              <a:ext cx="1180728" cy="1180728"/>
            </a:xfrm>
            <a:prstGeom prst="rect">
              <a:avLst/>
            </a:prstGeom>
            <a:noFill/>
          </p:spPr>
        </p:pic>
        <p:pic>
          <p:nvPicPr>
            <p:cNvPr id="13" name="Picture 4" descr="C:\Documents and Settings\dkolovos.UA039\Local Settings\Temporary Internet Files\Content.IE5\PNJ1O67D\MC900435448[1].wmf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059832" y="3933056"/>
              <a:ext cx="1403102" cy="1102090"/>
            </a:xfrm>
            <a:prstGeom prst="rect">
              <a:avLst/>
            </a:prstGeom>
            <a:noFill/>
          </p:spPr>
        </p:pic>
        <p:pic>
          <p:nvPicPr>
            <p:cNvPr id="8" name="Picture 14" descr="C:\Documents and Settings\dkolovos.UA039\Local Settings\Temporary Internet Files\Content.IE5\7NSDWX2I\MC900441734[1]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051720" y="1988840"/>
              <a:ext cx="1443608" cy="1443608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4015198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Classes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class is an </a:t>
            </a:r>
            <a:r>
              <a:rPr lang="en-US" b="1" dirty="0"/>
              <a:t>abstraction</a:t>
            </a:r>
            <a:r>
              <a:rPr lang="en-US" dirty="0"/>
              <a:t> over a number of similar real world objects</a:t>
            </a:r>
          </a:p>
          <a:p>
            <a:r>
              <a:rPr lang="en-US" dirty="0"/>
              <a:t>The name of a class</a:t>
            </a:r>
          </a:p>
          <a:p>
            <a:pPr lvl="1"/>
            <a:r>
              <a:rPr lang="en-US" dirty="0"/>
              <a:t>Is </a:t>
            </a:r>
            <a:r>
              <a:rPr lang="en-US" b="1" dirty="0"/>
              <a:t>always</a:t>
            </a:r>
            <a:r>
              <a:rPr lang="en-US" dirty="0"/>
              <a:t> a noun</a:t>
            </a:r>
          </a:p>
          <a:p>
            <a:pPr lvl="1"/>
            <a:r>
              <a:rPr lang="en-US" dirty="0"/>
              <a:t>Is </a:t>
            </a:r>
            <a:r>
              <a:rPr lang="en-US" b="1" dirty="0"/>
              <a:t>always</a:t>
            </a:r>
            <a:r>
              <a:rPr lang="en-US" dirty="0"/>
              <a:t> in singular</a:t>
            </a:r>
          </a:p>
          <a:p>
            <a:pPr lvl="1"/>
            <a:r>
              <a:rPr lang="en-US" b="1" dirty="0"/>
              <a:t>Always </a:t>
            </a:r>
            <a:r>
              <a:rPr lang="en-US" dirty="0"/>
              <a:t>starts with an uppercase letter</a:t>
            </a:r>
          </a:p>
          <a:p>
            <a:pPr lvl="1"/>
            <a:r>
              <a:rPr lang="en-US" b="1" dirty="0"/>
              <a:t>Never</a:t>
            </a:r>
            <a:r>
              <a:rPr lang="en-US" dirty="0"/>
              <a:t> contains spaces or other non-alphanumeric characters</a:t>
            </a:r>
          </a:p>
        </p:txBody>
      </p:sp>
    </p:spTree>
    <p:extLst>
      <p:ext uri="{BB962C8B-B14F-4D97-AF65-F5344CB8AC3E}">
        <p14:creationId xmlns:p14="http://schemas.microsoft.com/office/powerpoint/2010/main" val="921030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of the following are valid class names?</a:t>
            </a:r>
          </a:p>
          <a:p>
            <a:pPr lvl="1"/>
            <a:r>
              <a:rPr lang="en-US" dirty="0"/>
              <a:t>Bank</a:t>
            </a:r>
          </a:p>
          <a:p>
            <a:pPr lvl="1"/>
            <a:r>
              <a:rPr lang="en-US" dirty="0"/>
              <a:t>run</a:t>
            </a:r>
          </a:p>
          <a:p>
            <a:pPr lvl="1"/>
            <a:r>
              <a:rPr lang="en-US" dirty="0"/>
              <a:t>customer</a:t>
            </a:r>
          </a:p>
          <a:p>
            <a:pPr lvl="1"/>
            <a:r>
              <a:rPr lang="en-US" dirty="0"/>
              <a:t>Accounts</a:t>
            </a:r>
          </a:p>
          <a:p>
            <a:pPr lvl="1"/>
            <a:r>
              <a:rPr lang="en-US" dirty="0"/>
              <a:t>Withdraw</a:t>
            </a:r>
          </a:p>
          <a:p>
            <a:pPr lvl="1"/>
            <a:r>
              <a:rPr lang="en-US" dirty="0"/>
              <a:t>Credit card</a:t>
            </a:r>
          </a:p>
          <a:p>
            <a:pPr lvl="1"/>
            <a:r>
              <a:rPr lang="en-US" dirty="0"/>
              <a:t>John</a:t>
            </a:r>
          </a:p>
        </p:txBody>
      </p:sp>
    </p:spTree>
    <p:extLst>
      <p:ext uri="{BB962C8B-B14F-4D97-AF65-F5344CB8AC3E}">
        <p14:creationId xmlns:p14="http://schemas.microsoft.com/office/powerpoint/2010/main" val="192533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group together related classes</a:t>
            </a:r>
          </a:p>
          <a:p>
            <a:pPr lvl="1"/>
            <a:r>
              <a:rPr lang="en-US" dirty="0"/>
              <a:t>Like folders are used to group files</a:t>
            </a:r>
          </a:p>
          <a:p>
            <a:r>
              <a:rPr lang="en-US" dirty="0"/>
              <a:t>Useful when number of classes in a model becomes too big</a:t>
            </a:r>
          </a:p>
          <a:p>
            <a:r>
              <a:rPr lang="en-US" dirty="0"/>
              <a:t>Can contain other packages too</a:t>
            </a:r>
          </a:p>
        </p:txBody>
      </p:sp>
      <p:pic>
        <p:nvPicPr>
          <p:cNvPr id="29698" name="Picture 2" descr="Image of a UML Package named MyPack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04655" y="4411665"/>
            <a:ext cx="30861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047802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have Characteristics</a:t>
            </a:r>
            <a:endParaRPr lang="en-GB" dirty="0"/>
          </a:p>
        </p:txBody>
      </p:sp>
      <p:grpSp>
        <p:nvGrpSpPr>
          <p:cNvPr id="3" name="Group 2" descr="Image showing objects and their properties (e.g. number of pages and language for books)">
            <a:extLst>
              <a:ext uri="{FF2B5EF4-FFF2-40B4-BE49-F238E27FC236}">
                <a16:creationId xmlns:a16="http://schemas.microsoft.com/office/drawing/2014/main" id="{E6A3F2FE-E2EA-B142-9081-0B07C3DD8DFD}"/>
              </a:ext>
            </a:extLst>
          </p:cNvPr>
          <p:cNvGrpSpPr/>
          <p:nvPr/>
        </p:nvGrpSpPr>
        <p:grpSpPr>
          <a:xfrm>
            <a:off x="251520" y="1484784"/>
            <a:ext cx="8593354" cy="4819528"/>
            <a:chOff x="251520" y="1484784"/>
            <a:chExt cx="8593354" cy="4819528"/>
          </a:xfrm>
        </p:grpSpPr>
        <p:pic>
          <p:nvPicPr>
            <p:cNvPr id="7" name="Picture 13" descr="C:\Documents and Settings\dkolovos.UA039\Local Settings\Temporary Internet Files\Content.IE5\3YFY83M4\MC900432645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635896" y="2420888"/>
              <a:ext cx="1191592" cy="1191592"/>
            </a:xfrm>
            <a:prstGeom prst="rect">
              <a:avLst/>
            </a:prstGeom>
            <a:noFill/>
          </p:spPr>
        </p:pic>
        <p:pic>
          <p:nvPicPr>
            <p:cNvPr id="9" name="Picture 26" descr="C:\Documents and Settings\dkolovos.UA039\Local Settings\Temporary Internet Files\Content.IE5\7NSDWX2I\MC900439819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75656" y="1772816"/>
              <a:ext cx="1313681" cy="1313681"/>
            </a:xfrm>
            <a:prstGeom prst="rect">
              <a:avLst/>
            </a:prstGeom>
            <a:noFill/>
          </p:spPr>
        </p:pic>
        <p:pic>
          <p:nvPicPr>
            <p:cNvPr id="11" name="Picture 31" descr="C:\Documents and Settings\dkolovos.UA039\Local Settings\Temporary Internet Files\Content.IE5\T850DEN3\MC900446012[1].wm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72200" y="4509120"/>
              <a:ext cx="1064282" cy="1017589"/>
            </a:xfrm>
            <a:prstGeom prst="rect">
              <a:avLst/>
            </a:prstGeom>
            <a:noFill/>
          </p:spPr>
        </p:pic>
        <p:pic>
          <p:nvPicPr>
            <p:cNvPr id="12" name="Picture 33" descr="C:\Documents and Settings\dkolovos.UA039\Local Settings\Temporary Internet Files\Content.IE5\3YFY83M4\MC900436255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851920" y="4941168"/>
              <a:ext cx="1180728" cy="1180728"/>
            </a:xfrm>
            <a:prstGeom prst="rect">
              <a:avLst/>
            </a:prstGeom>
            <a:noFill/>
          </p:spPr>
        </p:pic>
        <p:pic>
          <p:nvPicPr>
            <p:cNvPr id="13" name="Picture 4" descr="C:\Documents and Settings\dkolovos.UA039\Local Settings\Temporary Internet Files\Content.IE5\PNJ1O67D\MC900435448[1].wmf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547664" y="4149080"/>
              <a:ext cx="1403102" cy="1102090"/>
            </a:xfrm>
            <a:prstGeom prst="rect">
              <a:avLst/>
            </a:prstGeom>
            <a:noFill/>
          </p:spPr>
        </p:pic>
        <p:pic>
          <p:nvPicPr>
            <p:cNvPr id="8" name="Picture 14" descr="C:\Documents and Settings\dkolovos.UA039\Local Settings\Temporary Internet Files\Content.IE5\7NSDWX2I\MC900441734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580112" y="1844824"/>
              <a:ext cx="1443608" cy="1443608"/>
            </a:xfrm>
            <a:prstGeom prst="rect">
              <a:avLst/>
            </a:prstGeom>
            <a:noFill/>
          </p:spPr>
        </p:pic>
        <p:grpSp>
          <p:nvGrpSpPr>
            <p:cNvPr id="47" name="Group 46"/>
            <p:cNvGrpSpPr/>
            <p:nvPr/>
          </p:nvGrpSpPr>
          <p:grpSpPr>
            <a:xfrm>
              <a:off x="251520" y="1484784"/>
              <a:ext cx="1904367" cy="944872"/>
              <a:chOff x="539552" y="1700808"/>
              <a:chExt cx="1904367" cy="944872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539552" y="1700808"/>
                <a:ext cx="19043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English, 232 pages</a:t>
                </a:r>
                <a:endParaRPr lang="en-GB" dirty="0"/>
              </a:p>
            </p:txBody>
          </p:sp>
          <p:cxnSp>
            <p:nvCxnSpPr>
              <p:cNvPr id="21" name="Shape 20"/>
              <p:cNvCxnSpPr>
                <a:stCxn id="17" idx="2"/>
                <a:endCxn id="9" idx="1"/>
              </p:cNvCxnSpPr>
              <p:nvPr/>
            </p:nvCxnSpPr>
            <p:spPr>
              <a:xfrm rot="16200000" flipH="1">
                <a:off x="1339942" y="2221934"/>
                <a:ext cx="575541" cy="271952"/>
              </a:xfrm>
              <a:prstGeom prst="curvedConnector2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/>
            <p:cNvGrpSpPr/>
            <p:nvPr/>
          </p:nvGrpSpPr>
          <p:grpSpPr>
            <a:xfrm>
              <a:off x="3059832" y="1844824"/>
              <a:ext cx="1883721" cy="864890"/>
              <a:chOff x="3059832" y="1844824"/>
              <a:chExt cx="1883721" cy="864890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3059832" y="1844824"/>
                <a:ext cx="18837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French, 121 pages</a:t>
                </a:r>
                <a:endParaRPr lang="en-GB" dirty="0"/>
              </a:p>
            </p:txBody>
          </p:sp>
          <p:cxnSp>
            <p:nvCxnSpPr>
              <p:cNvPr id="23" name="Curved Connector 22"/>
              <p:cNvCxnSpPr>
                <a:stCxn id="18" idx="2"/>
              </p:cNvCxnSpPr>
              <p:nvPr/>
            </p:nvCxnSpPr>
            <p:spPr>
              <a:xfrm rot="5400000">
                <a:off x="3750631" y="2458652"/>
                <a:ext cx="495558" cy="6566"/>
              </a:xfrm>
              <a:prstGeom prst="curved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/>
            <p:cNvGrpSpPr/>
            <p:nvPr/>
          </p:nvGrpSpPr>
          <p:grpSpPr>
            <a:xfrm>
              <a:off x="7020272" y="1700808"/>
              <a:ext cx="1824602" cy="865821"/>
              <a:chOff x="7020272" y="1700808"/>
              <a:chExt cx="1824602" cy="865821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7020272" y="1700808"/>
                <a:ext cx="18246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Italian, 327 pages</a:t>
                </a:r>
                <a:endParaRPr lang="en-GB" dirty="0"/>
              </a:p>
            </p:txBody>
          </p:sp>
          <p:cxnSp>
            <p:nvCxnSpPr>
              <p:cNvPr id="26" name="Curved Connector 25"/>
              <p:cNvCxnSpPr>
                <a:stCxn id="19" idx="2"/>
                <a:endCxn id="8" idx="3"/>
              </p:cNvCxnSpPr>
              <p:nvPr/>
            </p:nvCxnSpPr>
            <p:spPr>
              <a:xfrm rot="5400000">
                <a:off x="7229903" y="1863958"/>
                <a:ext cx="496488" cy="908853"/>
              </a:xfrm>
              <a:prstGeom prst="curvedConnector2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/>
            <p:cNvGrpSpPr/>
            <p:nvPr/>
          </p:nvGrpSpPr>
          <p:grpSpPr>
            <a:xfrm>
              <a:off x="899592" y="3356992"/>
              <a:ext cx="1801968" cy="792088"/>
              <a:chOff x="899592" y="3356992"/>
              <a:chExt cx="1801968" cy="792088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899592" y="3356992"/>
                <a:ext cx="18019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Brown, omnivore</a:t>
                </a:r>
                <a:endParaRPr lang="en-GB" dirty="0"/>
              </a:p>
            </p:txBody>
          </p:sp>
          <p:cxnSp>
            <p:nvCxnSpPr>
              <p:cNvPr id="33" name="Shape 32"/>
              <p:cNvCxnSpPr>
                <a:stCxn id="32" idx="2"/>
                <a:endCxn id="13" idx="0"/>
              </p:cNvCxnSpPr>
              <p:nvPr/>
            </p:nvCxnSpPr>
            <p:spPr>
              <a:xfrm rot="16200000" flipH="1">
                <a:off x="1813517" y="3713382"/>
                <a:ext cx="422756" cy="448639"/>
              </a:xfrm>
              <a:prstGeom prst="curved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/>
            <p:cNvGrpSpPr/>
            <p:nvPr/>
          </p:nvGrpSpPr>
          <p:grpSpPr>
            <a:xfrm>
              <a:off x="1835696" y="5531532"/>
              <a:ext cx="2016224" cy="772780"/>
              <a:chOff x="2339752" y="5473824"/>
              <a:chExt cx="2016224" cy="772780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2339752" y="5877272"/>
                <a:ext cx="16831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Black, omnivore</a:t>
                </a:r>
                <a:endParaRPr lang="en-GB" dirty="0"/>
              </a:p>
            </p:txBody>
          </p:sp>
          <p:cxnSp>
            <p:nvCxnSpPr>
              <p:cNvPr id="40" name="Shape 32"/>
              <p:cNvCxnSpPr>
                <a:stCxn id="39" idx="3"/>
                <a:endCxn id="12" idx="1"/>
              </p:cNvCxnSpPr>
              <p:nvPr/>
            </p:nvCxnSpPr>
            <p:spPr>
              <a:xfrm flipV="1">
                <a:off x="4022905" y="5473824"/>
                <a:ext cx="333071" cy="588114"/>
              </a:xfrm>
              <a:prstGeom prst="curved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/>
            <p:cNvGrpSpPr/>
            <p:nvPr/>
          </p:nvGrpSpPr>
          <p:grpSpPr>
            <a:xfrm>
              <a:off x="4211961" y="3846748"/>
              <a:ext cx="2692380" cy="662372"/>
              <a:chOff x="4716017" y="3846748"/>
              <a:chExt cx="2188324" cy="662372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4716017" y="3846748"/>
                <a:ext cx="16972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Strange, herbivore</a:t>
                </a:r>
                <a:endParaRPr lang="en-GB" dirty="0"/>
              </a:p>
            </p:txBody>
          </p:sp>
          <p:cxnSp>
            <p:nvCxnSpPr>
              <p:cNvPr id="44" name="Shape 32"/>
              <p:cNvCxnSpPr>
                <a:stCxn id="43" idx="3"/>
                <a:endCxn id="11" idx="0"/>
              </p:cNvCxnSpPr>
              <p:nvPr/>
            </p:nvCxnSpPr>
            <p:spPr>
              <a:xfrm>
                <a:off x="6413298" y="4031414"/>
                <a:ext cx="491043" cy="477706"/>
              </a:xfrm>
              <a:prstGeom prst="curvedConnector2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28812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have Attributes!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Objects = Real World Entities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Classes = Abstractions</a:t>
            </a:r>
            <a:endParaRPr lang="en-GB" dirty="0"/>
          </a:p>
        </p:txBody>
      </p:sp>
      <p:grpSp>
        <p:nvGrpSpPr>
          <p:cNvPr id="10" name="Group 9" descr="Image of books and pets">
            <a:extLst>
              <a:ext uri="{FF2B5EF4-FFF2-40B4-BE49-F238E27FC236}">
                <a16:creationId xmlns:a16="http://schemas.microsoft.com/office/drawing/2014/main" id="{520D2903-65CF-A84B-8710-28AF8760CD6F}"/>
              </a:ext>
            </a:extLst>
          </p:cNvPr>
          <p:cNvGrpSpPr/>
          <p:nvPr/>
        </p:nvGrpSpPr>
        <p:grpSpPr>
          <a:xfrm>
            <a:off x="611560" y="1988840"/>
            <a:ext cx="3851374" cy="4061048"/>
            <a:chOff x="611560" y="1988840"/>
            <a:chExt cx="3851374" cy="4061048"/>
          </a:xfrm>
        </p:grpSpPr>
        <p:pic>
          <p:nvPicPr>
            <p:cNvPr id="7" name="Picture 13" descr="C:\Documents and Settings\dkolovos.UA039\Local Settings\Temporary Internet Files\Content.IE5\3YFY83M4\MC900432645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35696" y="3429000"/>
              <a:ext cx="1191592" cy="1191592"/>
            </a:xfrm>
            <a:prstGeom prst="rect">
              <a:avLst/>
            </a:prstGeom>
            <a:noFill/>
          </p:spPr>
        </p:pic>
        <p:pic>
          <p:nvPicPr>
            <p:cNvPr id="9" name="Picture 26" descr="C:\Documents and Settings\dkolovos.UA039\Local Settings\Temporary Internet Files\Content.IE5\7NSDWX2I\MC900439819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11560" y="2492896"/>
              <a:ext cx="1313681" cy="1313681"/>
            </a:xfrm>
            <a:prstGeom prst="rect">
              <a:avLst/>
            </a:prstGeom>
            <a:noFill/>
          </p:spPr>
        </p:pic>
        <p:pic>
          <p:nvPicPr>
            <p:cNvPr id="11" name="Picture 31" descr="C:\Documents and Settings\dkolovos.UA039\Local Settings\Temporary Internet Files\Content.IE5\T850DEN3\MC900446012[1].wm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71600" y="4581128"/>
              <a:ext cx="1064282" cy="1017589"/>
            </a:xfrm>
            <a:prstGeom prst="rect">
              <a:avLst/>
            </a:prstGeom>
            <a:noFill/>
          </p:spPr>
        </p:pic>
        <p:pic>
          <p:nvPicPr>
            <p:cNvPr id="12" name="Picture 33" descr="C:\Documents and Settings\dkolovos.UA039\Local Settings\Temporary Internet Files\Content.IE5\3YFY83M4\MC900436255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123728" y="4869160"/>
              <a:ext cx="1180728" cy="1180728"/>
            </a:xfrm>
            <a:prstGeom prst="rect">
              <a:avLst/>
            </a:prstGeom>
            <a:noFill/>
          </p:spPr>
        </p:pic>
        <p:pic>
          <p:nvPicPr>
            <p:cNvPr id="13" name="Picture 4" descr="C:\Documents and Settings\dkolovos.UA039\Local Settings\Temporary Internet Files\Content.IE5\PNJ1O67D\MC900435448[1].wmf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059832" y="3933056"/>
              <a:ext cx="1403102" cy="1102090"/>
            </a:xfrm>
            <a:prstGeom prst="rect">
              <a:avLst/>
            </a:prstGeom>
            <a:noFill/>
          </p:spPr>
        </p:pic>
        <p:pic>
          <p:nvPicPr>
            <p:cNvPr id="8" name="Picture 14" descr="C:\Documents and Settings\dkolovos.UA039\Local Settings\Temporary Internet Files\Content.IE5\7NSDWX2I\MC900441734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051720" y="1988840"/>
              <a:ext cx="1443608" cy="1443608"/>
            </a:xfrm>
            <a:prstGeom prst="rect">
              <a:avLst/>
            </a:prstGeom>
            <a:noFill/>
          </p:spPr>
        </p:pic>
      </p:grpSp>
      <p:grpSp>
        <p:nvGrpSpPr>
          <p:cNvPr id="14" name="Group 13" descr="Book and Pet classes with attributes">
            <a:extLst>
              <a:ext uri="{FF2B5EF4-FFF2-40B4-BE49-F238E27FC236}">
                <a16:creationId xmlns:a16="http://schemas.microsoft.com/office/drawing/2014/main" id="{03C44CF3-4354-874B-A005-C77D940F073F}"/>
              </a:ext>
            </a:extLst>
          </p:cNvPr>
          <p:cNvGrpSpPr/>
          <p:nvPr/>
        </p:nvGrpSpPr>
        <p:grpSpPr>
          <a:xfrm>
            <a:off x="5868144" y="2673474"/>
            <a:ext cx="1524000" cy="3023220"/>
            <a:chOff x="5868144" y="2673474"/>
            <a:chExt cx="1524000" cy="3023220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868144" y="4725144"/>
              <a:ext cx="1524000" cy="971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936704" y="2673474"/>
              <a:ext cx="1371600" cy="971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27846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Class 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Each attribute has a </a:t>
            </a:r>
            <a:r>
              <a:rPr lang="en-US" b="1" dirty="0"/>
              <a:t>name</a:t>
            </a:r>
            <a:r>
              <a:rPr lang="en-US" dirty="0"/>
              <a:t>, a </a:t>
            </a:r>
            <a:r>
              <a:rPr lang="en-US" b="1" dirty="0"/>
              <a:t>type</a:t>
            </a:r>
            <a:r>
              <a:rPr lang="en-US" dirty="0"/>
              <a:t>, a </a:t>
            </a:r>
            <a:r>
              <a:rPr lang="en-US" b="1" dirty="0"/>
              <a:t>multiplicity</a:t>
            </a:r>
            <a:r>
              <a:rPr lang="en-US" dirty="0"/>
              <a:t> and a </a:t>
            </a:r>
            <a:r>
              <a:rPr lang="en-US" b="1" dirty="0"/>
              <a:t>visibility</a:t>
            </a:r>
          </a:p>
          <a:p>
            <a:r>
              <a:rPr lang="en-US" dirty="0"/>
              <a:t>The name of an attribute</a:t>
            </a:r>
          </a:p>
          <a:p>
            <a:pPr lvl="1"/>
            <a:r>
              <a:rPr lang="en-US" dirty="0"/>
              <a:t>Is </a:t>
            </a:r>
            <a:r>
              <a:rPr lang="en-US" b="1" dirty="0"/>
              <a:t>always</a:t>
            </a:r>
            <a:r>
              <a:rPr lang="en-US" dirty="0"/>
              <a:t> a noun</a:t>
            </a:r>
          </a:p>
          <a:p>
            <a:pPr lvl="1"/>
            <a:r>
              <a:rPr lang="en-US" dirty="0"/>
              <a:t>Can be singular or plural</a:t>
            </a:r>
          </a:p>
          <a:p>
            <a:pPr lvl="2"/>
            <a:r>
              <a:rPr lang="en-US" dirty="0"/>
              <a:t>e.g. Book-&gt;</a:t>
            </a:r>
            <a:r>
              <a:rPr lang="en-US" dirty="0" err="1"/>
              <a:t>authorNames</a:t>
            </a:r>
            <a:r>
              <a:rPr lang="en-US" dirty="0"/>
              <a:t> </a:t>
            </a:r>
          </a:p>
          <a:p>
            <a:pPr lvl="1"/>
            <a:r>
              <a:rPr lang="en-US" b="1" dirty="0"/>
              <a:t>Always</a:t>
            </a:r>
            <a:r>
              <a:rPr lang="en-US" dirty="0"/>
              <a:t> starts with a lowercase letter</a:t>
            </a:r>
          </a:p>
          <a:p>
            <a:pPr lvl="1"/>
            <a:r>
              <a:rPr lang="en-US" b="1" dirty="0"/>
              <a:t>Never</a:t>
            </a:r>
            <a:r>
              <a:rPr lang="en-US" dirty="0"/>
              <a:t> contains spaces or other non-alphanumeric characters</a:t>
            </a:r>
          </a:p>
        </p:txBody>
      </p:sp>
    </p:spTree>
    <p:extLst>
      <p:ext uri="{BB962C8B-B14F-4D97-AF65-F5344CB8AC3E}">
        <p14:creationId xmlns:p14="http://schemas.microsoft.com/office/powerpoint/2010/main" val="963442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Class 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type of an attribute</a:t>
            </a:r>
          </a:p>
          <a:p>
            <a:pPr lvl="1"/>
            <a:r>
              <a:rPr lang="en-US" dirty="0"/>
              <a:t>Is </a:t>
            </a:r>
            <a:r>
              <a:rPr lang="en-US" b="1" dirty="0"/>
              <a:t>always</a:t>
            </a:r>
            <a:r>
              <a:rPr lang="en-US" dirty="0"/>
              <a:t> primitive</a:t>
            </a:r>
          </a:p>
          <a:p>
            <a:pPr lvl="2"/>
            <a:r>
              <a:rPr lang="en-US" dirty="0"/>
              <a:t>UML </a:t>
            </a:r>
            <a:r>
              <a:rPr lang="en-US" dirty="0" err="1"/>
              <a:t>DataTypes</a:t>
            </a:r>
            <a:r>
              <a:rPr lang="en-US" dirty="0"/>
              <a:t>: String, Integer, Float, Boolean</a:t>
            </a:r>
          </a:p>
          <a:p>
            <a:pPr lvl="2"/>
            <a:r>
              <a:rPr lang="en-US" dirty="0"/>
              <a:t>You can also add your own </a:t>
            </a:r>
            <a:r>
              <a:rPr lang="en-US" dirty="0" err="1"/>
              <a:t>datatypes</a:t>
            </a:r>
            <a:endParaRPr lang="en-US" dirty="0"/>
          </a:p>
          <a:p>
            <a:r>
              <a:rPr lang="en-US" dirty="0"/>
              <a:t>Attribute multiplicity</a:t>
            </a:r>
          </a:p>
          <a:p>
            <a:pPr lvl="1"/>
            <a:r>
              <a:rPr lang="en-US" dirty="0"/>
              <a:t>Notation: [n] or [n..m]</a:t>
            </a:r>
          </a:p>
          <a:p>
            <a:pPr lvl="1"/>
            <a:r>
              <a:rPr lang="en-US" dirty="0"/>
              <a:t>* means </a:t>
            </a:r>
            <a:r>
              <a:rPr lang="en-US" i="1" dirty="0"/>
              <a:t>any number of</a:t>
            </a:r>
          </a:p>
          <a:p>
            <a:pPr lvl="1"/>
            <a:r>
              <a:rPr lang="en-US" dirty="0"/>
              <a:t>Typical multiplicities are [*], [1..*]</a:t>
            </a:r>
          </a:p>
          <a:p>
            <a:pPr lvl="1"/>
            <a:r>
              <a:rPr lang="en-US" dirty="0"/>
              <a:t>Not specifying a multiplicity </a:t>
            </a:r>
            <a:br>
              <a:rPr lang="en-US" dirty="0"/>
            </a:br>
            <a:r>
              <a:rPr lang="en-US" dirty="0"/>
              <a:t>implies [1..1]</a:t>
            </a:r>
          </a:p>
          <a:p>
            <a:pPr lvl="1"/>
            <a:endParaRPr lang="en-US" dirty="0"/>
          </a:p>
        </p:txBody>
      </p:sp>
      <p:pic>
        <p:nvPicPr>
          <p:cNvPr id="1027" name="Picture 3" descr="Image of the Book clas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6176" y="3861048"/>
            <a:ext cx="20574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50074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Class 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Four types of visibility</a:t>
            </a:r>
          </a:p>
          <a:p>
            <a:pPr lvl="1"/>
            <a:r>
              <a:rPr lang="en-US" b="1" dirty="0"/>
              <a:t>Private</a:t>
            </a:r>
            <a:r>
              <a:rPr lang="en-US" dirty="0"/>
              <a:t>: Accessible only to instances of the class</a:t>
            </a:r>
          </a:p>
          <a:p>
            <a:pPr lvl="2"/>
            <a:r>
              <a:rPr lang="en-US" dirty="0"/>
              <a:t>Symbol: -</a:t>
            </a:r>
          </a:p>
          <a:p>
            <a:pPr lvl="1"/>
            <a:r>
              <a:rPr lang="en-US" b="1" dirty="0"/>
              <a:t>Protected</a:t>
            </a:r>
            <a:r>
              <a:rPr lang="en-US" dirty="0"/>
              <a:t>: Accessible only to instances of the class and any of its subclasses</a:t>
            </a:r>
          </a:p>
          <a:p>
            <a:pPr lvl="2"/>
            <a:r>
              <a:rPr lang="en-US" dirty="0"/>
              <a:t>Symbol: #</a:t>
            </a:r>
          </a:p>
          <a:p>
            <a:pPr lvl="1"/>
            <a:r>
              <a:rPr lang="en-US" b="1" dirty="0"/>
              <a:t>Public</a:t>
            </a:r>
            <a:r>
              <a:rPr lang="en-US" dirty="0"/>
              <a:t>: Accessible to instances </a:t>
            </a:r>
            <a:br>
              <a:rPr lang="en-US" dirty="0"/>
            </a:br>
            <a:r>
              <a:rPr lang="en-US" dirty="0"/>
              <a:t>of any class</a:t>
            </a:r>
          </a:p>
          <a:p>
            <a:pPr lvl="2"/>
            <a:r>
              <a:rPr lang="en-US" dirty="0"/>
              <a:t>Symbol: +</a:t>
            </a:r>
          </a:p>
          <a:p>
            <a:pPr lvl="1"/>
            <a:r>
              <a:rPr lang="en-US" b="1" dirty="0"/>
              <a:t>Package</a:t>
            </a:r>
            <a:r>
              <a:rPr lang="en-US" dirty="0"/>
              <a:t>: Accessible to instances</a:t>
            </a:r>
            <a:br>
              <a:rPr lang="en-US" dirty="0"/>
            </a:br>
            <a:r>
              <a:rPr lang="en-US" dirty="0"/>
              <a:t>of classes in the same package</a:t>
            </a:r>
          </a:p>
          <a:p>
            <a:pPr lvl="2"/>
            <a:r>
              <a:rPr lang="en-US" dirty="0"/>
              <a:t>Symbol: ~</a:t>
            </a:r>
          </a:p>
          <a:p>
            <a:r>
              <a:rPr lang="en-US" dirty="0"/>
              <a:t>Default is public</a:t>
            </a:r>
          </a:p>
        </p:txBody>
      </p:sp>
      <p:pic>
        <p:nvPicPr>
          <p:cNvPr id="28675" name="Picture 3" descr="Image of SomeClass that demonstrates different attribute visibiliti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8144" y="4077072"/>
            <a:ext cx="2076450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23C3166-40B9-8D47-B78F-AC4A5CA0AD9B}"/>
              </a:ext>
            </a:extLst>
          </p:cNvPr>
          <p:cNvSpPr/>
          <p:nvPr/>
        </p:nvSpPr>
        <p:spPr>
          <a:xfrm>
            <a:off x="5902960" y="4991854"/>
            <a:ext cx="121920" cy="261610"/>
          </a:xfrm>
          <a:prstGeom prst="rect">
            <a:avLst/>
          </a:prstGeom>
          <a:solidFill>
            <a:srgbClr val="FFFEB9"/>
          </a:solidFill>
        </p:spPr>
        <p:txBody>
          <a:bodyPr wrap="square">
            <a:spAutoFit/>
          </a:bodyPr>
          <a:lstStyle/>
          <a:p>
            <a:r>
              <a:rPr lang="en-US" sz="1100" dirty="0"/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11517892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Leave Out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 have many potential attributes</a:t>
            </a:r>
          </a:p>
          <a:p>
            <a:pPr lvl="1"/>
            <a:r>
              <a:rPr lang="en-US" dirty="0"/>
              <a:t>Book: # of Pages, Language, Weight, Height, Title, Author(s), Material, </a:t>
            </a:r>
            <a:r>
              <a:rPr lang="en-US" dirty="0" err="1"/>
              <a:t>AbilityToInduceInjury</a:t>
            </a:r>
            <a:r>
              <a:rPr lang="en-US" dirty="0"/>
              <a:t> etc.</a:t>
            </a:r>
          </a:p>
          <a:p>
            <a:r>
              <a:rPr lang="en-US" dirty="0"/>
              <a:t>Choose those that  are </a:t>
            </a:r>
            <a:r>
              <a:rPr lang="en-US" b="1" dirty="0"/>
              <a:t>relevant</a:t>
            </a:r>
            <a:r>
              <a:rPr lang="en-US" dirty="0"/>
              <a:t> to the problem you are </a:t>
            </a:r>
            <a:r>
              <a:rPr lang="en-US" dirty="0" err="1"/>
              <a:t>modelling</a:t>
            </a:r>
            <a:endParaRPr lang="en-US" dirty="0"/>
          </a:p>
          <a:p>
            <a:r>
              <a:rPr lang="en-US" dirty="0"/>
              <a:t>Follow the </a:t>
            </a:r>
            <a:r>
              <a:rPr lang="en-US" b="1" dirty="0"/>
              <a:t>YAGNI</a:t>
            </a:r>
            <a:r>
              <a:rPr lang="en-US" dirty="0"/>
              <a:t> principle</a:t>
            </a:r>
          </a:p>
          <a:p>
            <a:pPr lvl="1"/>
            <a:r>
              <a:rPr lang="en-US" dirty="0"/>
              <a:t>You </a:t>
            </a:r>
            <a:r>
              <a:rPr lang="en-US" dirty="0" err="1"/>
              <a:t>Ain’t</a:t>
            </a:r>
            <a:r>
              <a:rPr lang="en-US" dirty="0"/>
              <a:t> </a:t>
            </a:r>
            <a:r>
              <a:rPr lang="en-US" dirty="0" err="1"/>
              <a:t>Gonna</a:t>
            </a:r>
            <a:r>
              <a:rPr lang="en-US" dirty="0"/>
              <a:t> Need It</a:t>
            </a:r>
          </a:p>
          <a:p>
            <a:pPr lvl="1"/>
            <a:r>
              <a:rPr lang="en-US" dirty="0"/>
              <a:t>If you need it you can add it later on anyway</a:t>
            </a:r>
          </a:p>
        </p:txBody>
      </p:sp>
    </p:spTree>
    <p:extLst>
      <p:ext uri="{BB962C8B-B14F-4D97-AF65-F5344CB8AC3E}">
        <p14:creationId xmlns:p14="http://schemas.microsoft.com/office/powerpoint/2010/main" val="4129127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Model?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abstract description of a phenomenon or a system of interest</a:t>
            </a:r>
          </a:p>
          <a:p>
            <a:pPr lvl="1"/>
            <a:r>
              <a:rPr lang="en-GB" dirty="0"/>
              <a:t>Made for a purpose</a:t>
            </a:r>
          </a:p>
          <a:p>
            <a:r>
              <a:rPr lang="en-GB" dirty="0"/>
              <a:t>All models </a:t>
            </a:r>
          </a:p>
          <a:p>
            <a:pPr lvl="1"/>
            <a:r>
              <a:rPr lang="en-GB" dirty="0"/>
              <a:t>… omit details of the thing they model</a:t>
            </a:r>
          </a:p>
          <a:p>
            <a:pPr lvl="1"/>
            <a:r>
              <a:rPr lang="en-CA" dirty="0"/>
              <a:t>They do not accurately capture the entire world!</a:t>
            </a:r>
            <a:endParaRPr lang="en-GB" dirty="0"/>
          </a:p>
          <a:p>
            <a:r>
              <a:rPr lang="en-GB" dirty="0"/>
              <a:t>… nevertheless, some models are useful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99481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Objects vs. UML Objects</a:t>
            </a:r>
            <a:endParaRPr lang="en-GB" dirty="0"/>
          </a:p>
        </p:txBody>
      </p:sp>
      <p:grpSp>
        <p:nvGrpSpPr>
          <p:cNvPr id="3" name="Group 2" descr="Objects and their UML object representations">
            <a:extLst>
              <a:ext uri="{FF2B5EF4-FFF2-40B4-BE49-F238E27FC236}">
                <a16:creationId xmlns:a16="http://schemas.microsoft.com/office/drawing/2014/main" id="{5858B499-7DE7-FD46-8DE8-ABFB5425B08C}"/>
              </a:ext>
            </a:extLst>
          </p:cNvPr>
          <p:cNvGrpSpPr/>
          <p:nvPr/>
        </p:nvGrpSpPr>
        <p:grpSpPr>
          <a:xfrm>
            <a:off x="683568" y="1700808"/>
            <a:ext cx="7693446" cy="4285059"/>
            <a:chOff x="683568" y="1700808"/>
            <a:chExt cx="7693446" cy="4285059"/>
          </a:xfrm>
        </p:grpSpPr>
        <p:pic>
          <p:nvPicPr>
            <p:cNvPr id="7" name="Picture 13" descr="C:\Documents and Settings\dkolovos.UA039\Local Settings\Temporary Internet Files\Content.IE5\3YFY83M4\MC900432645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635896" y="2420888"/>
              <a:ext cx="1191592" cy="1191592"/>
            </a:xfrm>
            <a:prstGeom prst="rect">
              <a:avLst/>
            </a:prstGeom>
            <a:noFill/>
          </p:spPr>
        </p:pic>
        <p:pic>
          <p:nvPicPr>
            <p:cNvPr id="9" name="Picture 26" descr="C:\Documents and Settings\dkolovos.UA039\Local Settings\Temporary Internet Files\Content.IE5\7NSDWX2I\MC900439819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75656" y="1772816"/>
              <a:ext cx="1313681" cy="1313681"/>
            </a:xfrm>
            <a:prstGeom prst="rect">
              <a:avLst/>
            </a:prstGeom>
            <a:noFill/>
          </p:spPr>
        </p:pic>
        <p:pic>
          <p:nvPicPr>
            <p:cNvPr id="11" name="Picture 31" descr="C:\Documents and Settings\dkolovos.UA039\Local Settings\Temporary Internet Files\Content.IE5\T850DEN3\MC900446012[1].wm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72200" y="4509120"/>
              <a:ext cx="1064282" cy="1017589"/>
            </a:xfrm>
            <a:prstGeom prst="rect">
              <a:avLst/>
            </a:prstGeom>
            <a:noFill/>
          </p:spPr>
        </p:pic>
        <p:pic>
          <p:nvPicPr>
            <p:cNvPr id="12" name="Picture 33" descr="C:\Documents and Settings\dkolovos.UA039\Local Settings\Temporary Internet Files\Content.IE5\3YFY83M4\MC900436255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498862" y="4149080"/>
              <a:ext cx="1180728" cy="1180728"/>
            </a:xfrm>
            <a:prstGeom prst="rect">
              <a:avLst/>
            </a:prstGeom>
            <a:noFill/>
          </p:spPr>
        </p:pic>
        <p:pic>
          <p:nvPicPr>
            <p:cNvPr id="13" name="Picture 4" descr="C:\Documents and Settings\dkolovos.UA039\Local Settings\Temporary Internet Files\Content.IE5\PNJ1O67D\MC900435448[1].wmf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547664" y="4149080"/>
              <a:ext cx="1403102" cy="1102090"/>
            </a:xfrm>
            <a:prstGeom prst="rect">
              <a:avLst/>
            </a:prstGeom>
            <a:noFill/>
          </p:spPr>
        </p:pic>
        <p:pic>
          <p:nvPicPr>
            <p:cNvPr id="8" name="Picture 14" descr="C:\Documents and Settings\dkolovos.UA039\Local Settings\Temporary Internet Files\Content.IE5\7NSDWX2I\MC900441734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580112" y="1844824"/>
              <a:ext cx="1443608" cy="1443608"/>
            </a:xfrm>
            <a:prstGeom prst="rect">
              <a:avLst/>
            </a:prstGeom>
            <a:noFill/>
          </p:spPr>
        </p:pic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83568" y="1700808"/>
              <a:ext cx="1428750" cy="828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059832" y="2060848"/>
              <a:ext cx="1428750" cy="828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300192" y="1700808"/>
              <a:ext cx="1428750" cy="828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101" name="Picture 5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899592" y="3861048"/>
              <a:ext cx="1428750" cy="828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102" name="Picture 6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4002918" y="4797152"/>
              <a:ext cx="1428750" cy="828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103" name="Picture 7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6948264" y="5157192"/>
              <a:ext cx="1428750" cy="828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442628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Objects vs. UML Classes</a:t>
            </a:r>
            <a:endParaRPr lang="en-GB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UML Objects</a:t>
            </a:r>
            <a:endParaRPr lang="en-GB" dirty="0"/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UML Classes</a:t>
            </a:r>
            <a:endParaRPr lang="en-GB" dirty="0"/>
          </a:p>
        </p:txBody>
      </p:sp>
      <p:grpSp>
        <p:nvGrpSpPr>
          <p:cNvPr id="3" name="Group 2" descr="Image demonstrating instance-of relationsips between pet objects and the Pet class and book objects and the Book class">
            <a:extLst>
              <a:ext uri="{FF2B5EF4-FFF2-40B4-BE49-F238E27FC236}">
                <a16:creationId xmlns:a16="http://schemas.microsoft.com/office/drawing/2014/main" id="{CD620D9B-B023-0E4C-A7D9-4C29BD034370}"/>
              </a:ext>
            </a:extLst>
          </p:cNvPr>
          <p:cNvGrpSpPr/>
          <p:nvPr/>
        </p:nvGrpSpPr>
        <p:grpSpPr>
          <a:xfrm>
            <a:off x="539552" y="2348880"/>
            <a:ext cx="6988224" cy="3708995"/>
            <a:chOff x="539552" y="2348880"/>
            <a:chExt cx="6988224" cy="3708995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1560" y="2492896"/>
              <a:ext cx="1428750" cy="828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27784" y="2348880"/>
              <a:ext cx="1428750" cy="828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763688" y="3356992"/>
              <a:ext cx="1428750" cy="828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156176" y="2636912"/>
              <a:ext cx="1371600" cy="971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868144" y="4725144"/>
              <a:ext cx="1524000" cy="971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2" name="Picture 5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39552" y="4365104"/>
              <a:ext cx="1428750" cy="828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3" name="Picture 6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763688" y="5229200"/>
              <a:ext cx="1428750" cy="828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4" name="Picture 7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915816" y="4293096"/>
              <a:ext cx="1428750" cy="828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28" name="Straight Arrow Connector 27"/>
            <p:cNvCxnSpPr>
              <a:stCxn id="18" idx="3"/>
              <a:endCxn id="20" idx="1"/>
            </p:cNvCxnSpPr>
            <p:nvPr/>
          </p:nvCxnSpPr>
          <p:spPr>
            <a:xfrm>
              <a:off x="4056534" y="2763218"/>
              <a:ext cx="2099642" cy="35946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4211960" y="2780928"/>
              <a:ext cx="1773242" cy="36933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is </a:t>
              </a:r>
              <a:r>
                <a:rPr lang="en-US" b="1" u="sng" dirty="0"/>
                <a:t>an</a:t>
              </a:r>
              <a:r>
                <a:rPr lang="en-US" b="1" dirty="0"/>
                <a:t> instance of </a:t>
              </a:r>
              <a:endParaRPr lang="en-GB" b="1" dirty="0"/>
            </a:p>
          </p:txBody>
        </p:sp>
        <p:cxnSp>
          <p:nvCxnSpPr>
            <p:cNvPr id="30" name="Straight Arrow Connector 29"/>
            <p:cNvCxnSpPr>
              <a:stCxn id="21" idx="1"/>
              <a:endCxn id="23" idx="3"/>
            </p:cNvCxnSpPr>
            <p:nvPr/>
          </p:nvCxnSpPr>
          <p:spPr>
            <a:xfrm rot="10800000" flipV="1">
              <a:off x="3192438" y="5210918"/>
              <a:ext cx="2675706" cy="43261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3923928" y="5229200"/>
              <a:ext cx="1483098" cy="36933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is </a:t>
              </a:r>
              <a:r>
                <a:rPr lang="en-US" b="1" u="sng" dirty="0"/>
                <a:t>the</a:t>
              </a:r>
              <a:r>
                <a:rPr lang="en-US" b="1" dirty="0"/>
                <a:t> type of </a:t>
              </a:r>
              <a:endParaRPr lang="en-GB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61561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UML Object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2348880"/>
            <a:ext cx="3096343" cy="2167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2564904"/>
            <a:ext cx="127635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87824" y="4725144"/>
            <a:ext cx="35909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15816" y="5517232"/>
            <a:ext cx="371475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403648" y="1556792"/>
            <a:ext cx="972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Type</a:t>
            </a:r>
            <a:endParaRPr lang="en-GB" sz="3200" dirty="0"/>
          </a:p>
        </p:txBody>
      </p:sp>
      <p:cxnSp>
        <p:nvCxnSpPr>
          <p:cNvPr id="9" name="Shape 8"/>
          <p:cNvCxnSpPr>
            <a:stCxn id="7" idx="2"/>
            <a:endCxn id="5123" idx="0"/>
          </p:cNvCxnSpPr>
          <p:nvPr/>
        </p:nvCxnSpPr>
        <p:spPr>
          <a:xfrm rot="16200000" flipH="1">
            <a:off x="1898163" y="2133211"/>
            <a:ext cx="423337" cy="44004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948264" y="4725144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Slot</a:t>
            </a:r>
            <a:endParaRPr lang="en-GB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6948264" y="5517232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Slot</a:t>
            </a:r>
            <a:endParaRPr lang="en-GB" sz="3200" dirty="0"/>
          </a:p>
        </p:txBody>
      </p:sp>
      <p:cxnSp>
        <p:nvCxnSpPr>
          <p:cNvPr id="14" name="Straight Arrow Connector 13"/>
          <p:cNvCxnSpPr>
            <a:stCxn id="10" idx="1"/>
            <a:endCxn id="5124" idx="3"/>
          </p:cNvCxnSpPr>
          <p:nvPr/>
        </p:nvCxnSpPr>
        <p:spPr>
          <a:xfrm rot="10800000" flipV="1">
            <a:off x="6578750" y="5017532"/>
            <a:ext cx="369515" cy="314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1"/>
            <a:endCxn id="5125" idx="3"/>
          </p:cNvCxnSpPr>
          <p:nvPr/>
        </p:nvCxnSpPr>
        <p:spPr>
          <a:xfrm rot="10800000" flipV="1">
            <a:off x="6630566" y="5809619"/>
            <a:ext cx="317698" cy="28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084168" y="1628800"/>
            <a:ext cx="1285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Object</a:t>
            </a:r>
            <a:endParaRPr lang="en-GB" sz="3200" dirty="0"/>
          </a:p>
        </p:txBody>
      </p:sp>
      <p:cxnSp>
        <p:nvCxnSpPr>
          <p:cNvPr id="18" name="Shape 8"/>
          <p:cNvCxnSpPr>
            <a:stCxn id="17" idx="2"/>
            <a:endCxn id="5122" idx="3"/>
          </p:cNvCxnSpPr>
          <p:nvPr/>
        </p:nvCxnSpPr>
        <p:spPr>
          <a:xfrm rot="5400000">
            <a:off x="5868146" y="2573612"/>
            <a:ext cx="1219025" cy="498950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2349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Objects vs. UML Classes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Each object is an </a:t>
            </a:r>
            <a:r>
              <a:rPr lang="en-US" b="1" dirty="0"/>
              <a:t>instance of </a:t>
            </a:r>
            <a:r>
              <a:rPr lang="en-US" dirty="0"/>
              <a:t>exactly one class</a:t>
            </a:r>
          </a:p>
          <a:p>
            <a:r>
              <a:rPr lang="en-US" dirty="0"/>
              <a:t>Each class can be the </a:t>
            </a:r>
            <a:r>
              <a:rPr lang="en-US" b="1" dirty="0"/>
              <a:t>type of </a:t>
            </a:r>
            <a:r>
              <a:rPr lang="en-US" dirty="0"/>
              <a:t>many objects</a:t>
            </a:r>
          </a:p>
          <a:p>
            <a:r>
              <a:rPr lang="en-US" dirty="0"/>
              <a:t>The </a:t>
            </a:r>
            <a:r>
              <a:rPr lang="en-US" b="1" dirty="0"/>
              <a:t>name of a slot </a:t>
            </a:r>
            <a:r>
              <a:rPr lang="en-US" dirty="0"/>
              <a:t>of an object must correspond to the </a:t>
            </a:r>
            <a:r>
              <a:rPr lang="en-US" b="1" dirty="0"/>
              <a:t>name of an attribute </a:t>
            </a:r>
            <a:r>
              <a:rPr lang="en-US" dirty="0"/>
              <a:t>of the object’s type (class)</a:t>
            </a:r>
          </a:p>
          <a:p>
            <a:pPr lvl="1"/>
            <a:r>
              <a:rPr lang="en-US" dirty="0"/>
              <a:t>Types must match too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Trivia: There are object oriented languages that allow objects to have more than one types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494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Classes and 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 a textual description of the system of interest</a:t>
            </a:r>
          </a:p>
          <a:p>
            <a:r>
              <a:rPr lang="en-US" dirty="0"/>
              <a:t>Locate </a:t>
            </a:r>
            <a:r>
              <a:rPr lang="en-US" b="1" dirty="0"/>
              <a:t>nouns </a:t>
            </a:r>
            <a:r>
              <a:rPr lang="en-US" dirty="0"/>
              <a:t>and </a:t>
            </a:r>
            <a:r>
              <a:rPr lang="en-US" b="1" dirty="0"/>
              <a:t>noun phrases</a:t>
            </a:r>
          </a:p>
          <a:p>
            <a:pPr lvl="1"/>
            <a:r>
              <a:rPr lang="en-US" dirty="0"/>
              <a:t>Good candidate classes and attributes</a:t>
            </a:r>
          </a:p>
          <a:p>
            <a:r>
              <a:rPr lang="en-US" dirty="0"/>
              <a:t>Not all nouns are classes and attributes</a:t>
            </a:r>
          </a:p>
          <a:p>
            <a:r>
              <a:rPr lang="en-US" dirty="0"/>
              <a:t>Some classes and attributes may not be mentioned in the text</a:t>
            </a:r>
          </a:p>
        </p:txBody>
      </p:sp>
    </p:spTree>
    <p:extLst>
      <p:ext uri="{BB962C8B-B14F-4D97-AF65-F5344CB8AC3E}">
        <p14:creationId xmlns:p14="http://schemas.microsoft.com/office/powerpoint/2010/main" val="998389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   Each bank has a name and customers. Each customer can have one or more accounts. Each account has a unique code and a balance. Customers can make cash withdrawals from their accounts using the ATM machines provided by the bank. To withdraw cash from an account, a customer needs to enter their card in an ATM and provide a correct PIN.</a:t>
            </a:r>
          </a:p>
        </p:txBody>
      </p:sp>
    </p:spTree>
    <p:extLst>
      <p:ext uri="{BB962C8B-B14F-4D97-AF65-F5344CB8AC3E}">
        <p14:creationId xmlns:p14="http://schemas.microsoft.com/office/powerpoint/2010/main" val="19266885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   Each </a:t>
            </a:r>
            <a:r>
              <a:rPr lang="en-US" u="sng" dirty="0"/>
              <a:t>bank</a:t>
            </a:r>
            <a:r>
              <a:rPr lang="en-US" dirty="0"/>
              <a:t> has a </a:t>
            </a:r>
            <a:r>
              <a:rPr lang="en-US" u="sng" dirty="0"/>
              <a:t>name</a:t>
            </a:r>
            <a:r>
              <a:rPr lang="en-US" dirty="0"/>
              <a:t> and </a:t>
            </a:r>
            <a:r>
              <a:rPr lang="en-US" u="sng" dirty="0"/>
              <a:t>customers</a:t>
            </a:r>
            <a:r>
              <a:rPr lang="en-US" dirty="0"/>
              <a:t>. Each </a:t>
            </a:r>
            <a:r>
              <a:rPr lang="en-US" u="sng" dirty="0"/>
              <a:t>customer</a:t>
            </a:r>
            <a:r>
              <a:rPr lang="en-US" dirty="0"/>
              <a:t> can have one or more </a:t>
            </a:r>
            <a:r>
              <a:rPr lang="en-US" u="sng" dirty="0"/>
              <a:t>accounts</a:t>
            </a:r>
            <a:r>
              <a:rPr lang="en-US" dirty="0"/>
              <a:t>. Each </a:t>
            </a:r>
            <a:r>
              <a:rPr lang="en-US" u="sng" dirty="0"/>
              <a:t>account</a:t>
            </a:r>
            <a:r>
              <a:rPr lang="en-US" dirty="0"/>
              <a:t> has a unique </a:t>
            </a:r>
            <a:r>
              <a:rPr lang="en-US" u="sng" dirty="0"/>
              <a:t>code</a:t>
            </a:r>
            <a:r>
              <a:rPr lang="en-US" dirty="0"/>
              <a:t> and a </a:t>
            </a:r>
            <a:r>
              <a:rPr lang="en-US" u="sng" dirty="0"/>
              <a:t>balance</a:t>
            </a:r>
            <a:r>
              <a:rPr lang="en-US" dirty="0"/>
              <a:t>. </a:t>
            </a:r>
            <a:r>
              <a:rPr lang="en-US" u="sng" dirty="0"/>
              <a:t>Customers</a:t>
            </a:r>
            <a:r>
              <a:rPr lang="en-US" dirty="0"/>
              <a:t> can make </a:t>
            </a:r>
            <a:r>
              <a:rPr lang="en-US" u="sng" dirty="0"/>
              <a:t>cash</a:t>
            </a:r>
            <a:r>
              <a:rPr lang="en-US" dirty="0"/>
              <a:t> </a:t>
            </a:r>
            <a:r>
              <a:rPr lang="en-US" u="sng" dirty="0"/>
              <a:t>withdrawals</a:t>
            </a:r>
            <a:r>
              <a:rPr lang="en-US" dirty="0"/>
              <a:t> from their </a:t>
            </a:r>
            <a:r>
              <a:rPr lang="en-US" u="sng" dirty="0"/>
              <a:t>accounts</a:t>
            </a:r>
            <a:r>
              <a:rPr lang="en-US" dirty="0"/>
              <a:t> using the </a:t>
            </a:r>
            <a:r>
              <a:rPr lang="en-US" u="sng" dirty="0"/>
              <a:t>ATM machines </a:t>
            </a:r>
            <a:r>
              <a:rPr lang="en-US" dirty="0"/>
              <a:t>provided by the </a:t>
            </a:r>
            <a:r>
              <a:rPr lang="en-US" u="sng" dirty="0"/>
              <a:t>bank</a:t>
            </a:r>
            <a:r>
              <a:rPr lang="en-US" dirty="0"/>
              <a:t>. To withdraw </a:t>
            </a:r>
            <a:r>
              <a:rPr lang="en-US" u="sng" dirty="0"/>
              <a:t>cash</a:t>
            </a:r>
            <a:r>
              <a:rPr lang="en-US" dirty="0"/>
              <a:t> from an </a:t>
            </a:r>
            <a:r>
              <a:rPr lang="en-US" u="sng" dirty="0"/>
              <a:t>account</a:t>
            </a:r>
            <a:r>
              <a:rPr lang="en-US" dirty="0"/>
              <a:t>, a </a:t>
            </a:r>
            <a:r>
              <a:rPr lang="en-US" u="sng" dirty="0"/>
              <a:t>customer</a:t>
            </a:r>
            <a:r>
              <a:rPr lang="en-US" dirty="0"/>
              <a:t> needs to enter their </a:t>
            </a:r>
            <a:r>
              <a:rPr lang="en-US" u="sng" dirty="0"/>
              <a:t>card</a:t>
            </a:r>
            <a:r>
              <a:rPr lang="en-US" dirty="0"/>
              <a:t> in an </a:t>
            </a:r>
            <a:r>
              <a:rPr lang="en-US" u="sng" dirty="0"/>
              <a:t>ATM</a:t>
            </a:r>
            <a:r>
              <a:rPr lang="en-US" dirty="0"/>
              <a:t> and provide a correct </a:t>
            </a:r>
            <a:r>
              <a:rPr lang="en-US" u="sng" dirty="0"/>
              <a:t>PIN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53498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Bank</a:t>
            </a:r>
          </a:p>
          <a:p>
            <a:r>
              <a:rPr lang="en-US" dirty="0"/>
              <a:t>Account</a:t>
            </a:r>
          </a:p>
          <a:p>
            <a:r>
              <a:rPr lang="en-US" dirty="0"/>
              <a:t>Customer</a:t>
            </a:r>
          </a:p>
          <a:p>
            <a:r>
              <a:rPr lang="en-US" dirty="0"/>
              <a:t>Card</a:t>
            </a:r>
          </a:p>
          <a:p>
            <a:r>
              <a:rPr lang="en-US" dirty="0"/>
              <a:t>ATM</a:t>
            </a:r>
          </a:p>
          <a:p>
            <a:r>
              <a:rPr lang="en-US" dirty="0"/>
              <a:t>Withdrawal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Attributes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 err="1"/>
              <a:t>bankName</a:t>
            </a:r>
            <a:endParaRPr lang="en-US" dirty="0"/>
          </a:p>
          <a:p>
            <a:r>
              <a:rPr lang="en-US" dirty="0" err="1"/>
              <a:t>accountBalance</a:t>
            </a:r>
            <a:r>
              <a:rPr lang="en-US" dirty="0"/>
              <a:t> : Float</a:t>
            </a:r>
          </a:p>
          <a:p>
            <a:r>
              <a:rPr lang="en-US" dirty="0" err="1"/>
              <a:t>pinNumber</a:t>
            </a:r>
            <a:r>
              <a:rPr lang="en-US" dirty="0"/>
              <a:t> : Integer</a:t>
            </a:r>
          </a:p>
          <a:p>
            <a:r>
              <a:rPr lang="en-US" dirty="0" err="1"/>
              <a:t>customerName</a:t>
            </a:r>
            <a:endParaRPr lang="en-US" dirty="0"/>
          </a:p>
          <a:p>
            <a:r>
              <a:rPr lang="en-US" dirty="0" err="1"/>
              <a:t>accountCode</a:t>
            </a:r>
            <a:endParaRPr lang="en-US" dirty="0"/>
          </a:p>
          <a:p>
            <a:r>
              <a:rPr lang="en-US" dirty="0"/>
              <a:t>customers : Customer[*]</a:t>
            </a:r>
          </a:p>
          <a:p>
            <a:r>
              <a:rPr lang="en-US" dirty="0" err="1"/>
              <a:t>numberOfAccounts</a:t>
            </a:r>
            <a:r>
              <a:rPr lang="en-US" dirty="0"/>
              <a:t> : </a:t>
            </a:r>
            <a:r>
              <a:rPr lang="en-US" dirty="0" err="1"/>
              <a:t>Intgeger</a:t>
            </a:r>
            <a:endParaRPr lang="en-US" dirty="0"/>
          </a:p>
          <a:p>
            <a:r>
              <a:rPr lang="en-US" dirty="0"/>
              <a:t>accounts </a:t>
            </a:r>
            <a:r>
              <a:rPr lang="en-US"/>
              <a:t>: Account[1..*]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4472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0EC45-C704-1D4A-8897-540A8F4BA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and associations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DE42E-57A4-7945-82DD-1F7EDFF574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913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Bank Class Diagram</a:t>
            </a:r>
            <a:endParaRPr lang="en-GB" dirty="0"/>
          </a:p>
        </p:txBody>
      </p:sp>
      <p:grpSp>
        <p:nvGrpSpPr>
          <p:cNvPr id="3" name="Group 2" descr="UML class diagram of a bank without relationships">
            <a:extLst>
              <a:ext uri="{FF2B5EF4-FFF2-40B4-BE49-F238E27FC236}">
                <a16:creationId xmlns:a16="http://schemas.microsoft.com/office/drawing/2014/main" id="{D585C513-6C5B-0342-BADE-4F5947FAE2B0}"/>
              </a:ext>
            </a:extLst>
          </p:cNvPr>
          <p:cNvGrpSpPr/>
          <p:nvPr/>
        </p:nvGrpSpPr>
        <p:grpSpPr>
          <a:xfrm>
            <a:off x="467544" y="1700808"/>
            <a:ext cx="8108726" cy="3939505"/>
            <a:chOff x="467544" y="1700808"/>
            <a:chExt cx="8108726" cy="3939505"/>
          </a:xfrm>
        </p:grpSpPr>
        <p:grpSp>
          <p:nvGrpSpPr>
            <p:cNvPr id="20" name="Group 19"/>
            <p:cNvGrpSpPr/>
            <p:nvPr/>
          </p:nvGrpSpPr>
          <p:grpSpPr>
            <a:xfrm>
              <a:off x="467544" y="3789040"/>
              <a:ext cx="8108726" cy="792088"/>
              <a:chOff x="467544" y="4293096"/>
              <a:chExt cx="8108726" cy="792088"/>
            </a:xfrm>
          </p:grpSpPr>
          <p:pic>
            <p:nvPicPr>
              <p:cNvPr id="41995" name="Picture 1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467544" y="4293096"/>
                <a:ext cx="1285875" cy="7810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41996" name="Picture 1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7452320" y="4304134"/>
                <a:ext cx="1123950" cy="7810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pic>
          <p:nvPicPr>
            <p:cNvPr id="41997" name="Picture 1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699792" y="1700808"/>
              <a:ext cx="1543050" cy="1162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1998" name="Picture 1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88024" y="1700808"/>
              <a:ext cx="1543050" cy="134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1999" name="Picture 1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979712" y="4221088"/>
              <a:ext cx="5267325" cy="141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91648690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520DA-30A4-5F4A-AE9B-F9978BEDE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Descriptive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1A64D-87D0-874F-9790-04B42AB5A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Abstractions of a system that already exists</a:t>
            </a:r>
          </a:p>
          <a:p>
            <a:r>
              <a:rPr lang="en-US" sz="2800" dirty="0"/>
              <a:t>Natural phenomena, legacy systems</a:t>
            </a:r>
          </a:p>
          <a:p>
            <a:r>
              <a:rPr lang="en-US" sz="2800" dirty="0"/>
              <a:t>Extracted through observation, experimentation (hypothesis testing) or reverse engineering</a:t>
            </a:r>
          </a:p>
        </p:txBody>
      </p:sp>
      <p:pic>
        <p:nvPicPr>
          <p:cNvPr id="1026" name="Picture 2" descr="Weather model over a map">
            <a:extLst>
              <a:ext uri="{FF2B5EF4-FFF2-40B4-BE49-F238E27FC236}">
                <a16:creationId xmlns:a16="http://schemas.microsoft.com/office/drawing/2014/main" id="{20F9C15C-5AA6-1C42-8D00-909A80401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789040"/>
            <a:ext cx="2865636" cy="215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implified model of an atom">
            <a:extLst>
              <a:ext uri="{FF2B5EF4-FFF2-40B4-BE49-F238E27FC236}">
                <a16:creationId xmlns:a16="http://schemas.microsoft.com/office/drawing/2014/main" id="{A8D2466E-6B42-9F48-9911-11E946AF1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728325"/>
            <a:ext cx="33909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21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Bank Class Diagram</a:t>
            </a:r>
            <a:endParaRPr lang="en-GB" dirty="0"/>
          </a:p>
        </p:txBody>
      </p:sp>
      <p:grpSp>
        <p:nvGrpSpPr>
          <p:cNvPr id="4" name="Group 3" descr="UML class diagram of a bank without relationships">
            <a:extLst>
              <a:ext uri="{FF2B5EF4-FFF2-40B4-BE49-F238E27FC236}">
                <a16:creationId xmlns:a16="http://schemas.microsoft.com/office/drawing/2014/main" id="{1E052279-8DE6-7144-B4E0-D3C755656163}"/>
              </a:ext>
            </a:extLst>
          </p:cNvPr>
          <p:cNvGrpSpPr/>
          <p:nvPr/>
        </p:nvGrpSpPr>
        <p:grpSpPr>
          <a:xfrm>
            <a:off x="467544" y="1700808"/>
            <a:ext cx="8108726" cy="3888432"/>
            <a:chOff x="467544" y="1700808"/>
            <a:chExt cx="8108726" cy="3888432"/>
          </a:xfrm>
        </p:grpSpPr>
        <p:grpSp>
          <p:nvGrpSpPr>
            <p:cNvPr id="3" name="Group 19"/>
            <p:cNvGrpSpPr/>
            <p:nvPr/>
          </p:nvGrpSpPr>
          <p:grpSpPr>
            <a:xfrm>
              <a:off x="467544" y="4797152"/>
              <a:ext cx="8108726" cy="792088"/>
              <a:chOff x="467544" y="4293096"/>
              <a:chExt cx="8108726" cy="792088"/>
            </a:xfrm>
          </p:grpSpPr>
          <p:pic>
            <p:nvPicPr>
              <p:cNvPr id="41995" name="Picture 1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467544" y="4293096"/>
                <a:ext cx="1285875" cy="7810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41996" name="Picture 1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7452320" y="4304134"/>
                <a:ext cx="1123950" cy="7810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pic>
          <p:nvPicPr>
            <p:cNvPr id="41997" name="Picture 1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699792" y="1700808"/>
              <a:ext cx="1543050" cy="1162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1998" name="Picture 1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88024" y="1700808"/>
              <a:ext cx="1543050" cy="134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1999" name="Picture 1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979712" y="3861048"/>
              <a:ext cx="5267325" cy="141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631043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#1: Duplication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classes have common attributes</a:t>
            </a:r>
          </a:p>
          <a:p>
            <a:r>
              <a:rPr lang="en-US" dirty="0"/>
              <a:t>If we need to change/add something, we need to do it in multiple places</a:t>
            </a:r>
          </a:p>
        </p:txBody>
      </p:sp>
      <p:grpSp>
        <p:nvGrpSpPr>
          <p:cNvPr id="4" name="Group 3" descr="UML classes with duplicated attributes">
            <a:extLst>
              <a:ext uri="{FF2B5EF4-FFF2-40B4-BE49-F238E27FC236}">
                <a16:creationId xmlns:a16="http://schemas.microsoft.com/office/drawing/2014/main" id="{9D1C4731-67F3-FC44-B04B-76CEC6B5DDF1}"/>
              </a:ext>
            </a:extLst>
          </p:cNvPr>
          <p:cNvGrpSpPr/>
          <p:nvPr/>
        </p:nvGrpSpPr>
        <p:grpSpPr>
          <a:xfrm>
            <a:off x="683568" y="3319140"/>
            <a:ext cx="7735738" cy="2639169"/>
            <a:chOff x="683568" y="3319140"/>
            <a:chExt cx="7735738" cy="2639169"/>
          </a:xfrm>
        </p:grpSpPr>
        <p:pic>
          <p:nvPicPr>
            <p:cNvPr id="43014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508104" y="3751188"/>
              <a:ext cx="1543050" cy="1162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3018" name="Picture 1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99592" y="3319140"/>
              <a:ext cx="1638300" cy="134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3019" name="Picture 1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83568" y="4615284"/>
              <a:ext cx="1571625" cy="134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3017" name="Picture 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195736" y="4399260"/>
              <a:ext cx="1543050" cy="134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3020" name="Picture 1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876256" y="4471268"/>
              <a:ext cx="1543050" cy="134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4364390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Inheritance!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When a class A </a:t>
            </a:r>
            <a:r>
              <a:rPr lang="en-US" b="1" dirty="0"/>
              <a:t>inherits</a:t>
            </a:r>
            <a:r>
              <a:rPr lang="en-US" dirty="0"/>
              <a:t> a class B, A automatically gets all the features of B</a:t>
            </a:r>
          </a:p>
          <a:p>
            <a:pPr lvl="1"/>
            <a:r>
              <a:rPr lang="en-US" dirty="0"/>
              <a:t>All objects of type A must </a:t>
            </a:r>
            <a:r>
              <a:rPr lang="en-US" i="1" dirty="0"/>
              <a:t>conceptually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be also of type B</a:t>
            </a:r>
          </a:p>
          <a:p>
            <a:r>
              <a:rPr lang="en-US" dirty="0"/>
              <a:t>If A and B have a common subset of features then</a:t>
            </a:r>
          </a:p>
          <a:p>
            <a:pPr lvl="1"/>
            <a:r>
              <a:rPr lang="en-US" dirty="0"/>
              <a:t>A might need to become a sub-class of B</a:t>
            </a:r>
          </a:p>
          <a:p>
            <a:pPr lvl="1"/>
            <a:r>
              <a:rPr lang="en-US" dirty="0"/>
              <a:t>B might need to become a sub-class of A</a:t>
            </a:r>
          </a:p>
          <a:p>
            <a:pPr lvl="1"/>
            <a:r>
              <a:rPr lang="en-US" dirty="0"/>
              <a:t>A and B may need to become subclasses of a (new) class C</a:t>
            </a:r>
          </a:p>
          <a:p>
            <a:pPr lvl="1"/>
            <a:r>
              <a:rPr lang="en-US" dirty="0"/>
              <a:t>It may be incidental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896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in UML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Shown using a </a:t>
            </a:r>
            <a:r>
              <a:rPr lang="en-US" b="1" dirty="0" err="1"/>
              <a:t>generalisation</a:t>
            </a:r>
            <a:r>
              <a:rPr lang="en-US" dirty="0"/>
              <a:t> relationship</a:t>
            </a:r>
          </a:p>
          <a:p>
            <a:pPr lvl="1"/>
            <a:r>
              <a:rPr lang="en-US" dirty="0"/>
              <a:t>Line between classes, ending with a </a:t>
            </a:r>
            <a:r>
              <a:rPr lang="en-US" b="1" dirty="0"/>
              <a:t>white closed </a:t>
            </a:r>
            <a:r>
              <a:rPr lang="en-US" dirty="0"/>
              <a:t>arrow</a:t>
            </a:r>
          </a:p>
          <a:p>
            <a:pPr lvl="1"/>
            <a:r>
              <a:rPr lang="en-US" dirty="0"/>
              <a:t>End with arrow points at super-class</a:t>
            </a:r>
          </a:p>
          <a:p>
            <a:pPr lvl="1"/>
            <a:r>
              <a:rPr lang="en-US" dirty="0"/>
              <a:t>UML supports multiple inheritance</a:t>
            </a:r>
          </a:p>
          <a:p>
            <a:r>
              <a:rPr lang="en-US" dirty="0"/>
              <a:t>Valid terminology</a:t>
            </a:r>
          </a:p>
          <a:p>
            <a:pPr lvl="1"/>
            <a:r>
              <a:rPr lang="en-US" dirty="0"/>
              <a:t>Employee inherits from Person</a:t>
            </a:r>
          </a:p>
          <a:p>
            <a:pPr lvl="1"/>
            <a:r>
              <a:rPr lang="en-US" dirty="0"/>
              <a:t>Employee is a sub-class of Person</a:t>
            </a:r>
          </a:p>
          <a:p>
            <a:pPr lvl="1"/>
            <a:r>
              <a:rPr lang="en-US" dirty="0"/>
              <a:t>Person is a super-class of</a:t>
            </a:r>
            <a:br>
              <a:rPr lang="en-US" dirty="0"/>
            </a:br>
            <a:r>
              <a:rPr lang="en-US" dirty="0"/>
              <a:t>Employee (and Customer)</a:t>
            </a:r>
          </a:p>
        </p:txBody>
      </p:sp>
      <p:grpSp>
        <p:nvGrpSpPr>
          <p:cNvPr id="4" name="Group 3" descr="Class diagram with inheritance relationships between Employee, Customer and Person">
            <a:extLst>
              <a:ext uri="{FF2B5EF4-FFF2-40B4-BE49-F238E27FC236}">
                <a16:creationId xmlns:a16="http://schemas.microsoft.com/office/drawing/2014/main" id="{E123D736-2B02-2149-B264-33AA03C715C9}"/>
              </a:ext>
            </a:extLst>
          </p:cNvPr>
          <p:cNvGrpSpPr/>
          <p:nvPr/>
        </p:nvGrpSpPr>
        <p:grpSpPr>
          <a:xfrm>
            <a:off x="5868144" y="3284984"/>
            <a:ext cx="2857500" cy="2797274"/>
            <a:chOff x="5868144" y="3284984"/>
            <a:chExt cx="2857500" cy="2797274"/>
          </a:xfrm>
        </p:grpSpPr>
        <p:pic>
          <p:nvPicPr>
            <p:cNvPr id="4403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868144" y="3284984"/>
              <a:ext cx="2857500" cy="2676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403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525741" y="3376042"/>
              <a:ext cx="1543050" cy="323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4038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949677" y="5301208"/>
              <a:ext cx="1219200" cy="781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5662564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80728"/>
          </a:xfrm>
        </p:spPr>
        <p:txBody>
          <a:bodyPr/>
          <a:lstStyle/>
          <a:p>
            <a:r>
              <a:rPr lang="en-US" dirty="0"/>
              <a:t>Add inheritance to these classes to reduce duplication</a:t>
            </a:r>
            <a:endParaRPr lang="en-GB" dirty="0"/>
          </a:p>
        </p:txBody>
      </p:sp>
      <p:grpSp>
        <p:nvGrpSpPr>
          <p:cNvPr id="7" name="Group 6" descr="StandardAccount, ISAAccount an SavingsAccount classes with duplicated attributes">
            <a:extLst>
              <a:ext uri="{FF2B5EF4-FFF2-40B4-BE49-F238E27FC236}">
                <a16:creationId xmlns:a16="http://schemas.microsoft.com/office/drawing/2014/main" id="{97C57EB2-330D-B64A-9119-038C4D8AA9AF}"/>
              </a:ext>
            </a:extLst>
          </p:cNvPr>
          <p:cNvGrpSpPr/>
          <p:nvPr/>
        </p:nvGrpSpPr>
        <p:grpSpPr>
          <a:xfrm>
            <a:off x="2339752" y="2924944"/>
            <a:ext cx="4279354" cy="3071217"/>
            <a:chOff x="2339752" y="2924944"/>
            <a:chExt cx="4279354" cy="3071217"/>
          </a:xfrm>
        </p:grpSpPr>
        <p:pic>
          <p:nvPicPr>
            <p:cNvPr id="4" name="Picture 10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491880" y="2924944"/>
              <a:ext cx="1638300" cy="134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" name="Picture 1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339752" y="4653136"/>
              <a:ext cx="1571625" cy="134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76056" y="4509120"/>
              <a:ext cx="1543050" cy="134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2665081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endParaRPr lang="en-GB" dirty="0"/>
          </a:p>
        </p:txBody>
      </p:sp>
      <p:pic>
        <p:nvPicPr>
          <p:cNvPr id="47107" name="Picture 3" descr="Solution to the problem where a new Account class that captures shared attributes has been introduced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988840"/>
            <a:ext cx="5248275" cy="333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477938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Solution that makes excessive use of inheritance and introduces a ThingWithAName clas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1421854"/>
            <a:ext cx="4010025" cy="474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Overdo It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Common attributes </a:t>
            </a:r>
            <a:r>
              <a:rPr lang="en-US" b="1" dirty="0"/>
              <a:t>don’t </a:t>
            </a:r>
            <a:br>
              <a:rPr lang="en-US" b="1" dirty="0"/>
            </a:br>
            <a:r>
              <a:rPr lang="en-US" b="1" dirty="0"/>
              <a:t>always</a:t>
            </a:r>
            <a:r>
              <a:rPr lang="en-US" dirty="0"/>
              <a:t> imply inheritance</a:t>
            </a:r>
          </a:p>
          <a:p>
            <a:r>
              <a:rPr lang="en-US" dirty="0"/>
              <a:t>Don’t follow the “common</a:t>
            </a:r>
            <a:br>
              <a:rPr lang="en-US" dirty="0"/>
            </a:br>
            <a:r>
              <a:rPr lang="en-US" dirty="0"/>
              <a:t>attributes” rule blindly </a:t>
            </a:r>
          </a:p>
        </p:txBody>
      </p:sp>
    </p:spTree>
    <p:extLst>
      <p:ext uri="{BB962C8B-B14F-4D97-AF65-F5344CB8AC3E}">
        <p14:creationId xmlns:p14="http://schemas.microsoft.com/office/powerpoint/2010/main" val="36326339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err="1"/>
              <a:t>Generalisation</a:t>
            </a:r>
            <a:r>
              <a:rPr lang="en-US" dirty="0"/>
              <a:t> often introduces new classes</a:t>
            </a:r>
          </a:p>
          <a:p>
            <a:pPr lvl="1"/>
            <a:r>
              <a:rPr lang="en-US" dirty="0"/>
              <a:t>e.g. the Person and Account classes in the previous example</a:t>
            </a:r>
          </a:p>
          <a:p>
            <a:r>
              <a:rPr lang="en-US" dirty="0"/>
              <a:t>Some of these classes are useful to </a:t>
            </a:r>
            <a:br>
              <a:rPr lang="en-US" dirty="0"/>
            </a:br>
            <a:r>
              <a:rPr lang="en-US" dirty="0"/>
              <a:t>simplify the design but cannot be </a:t>
            </a:r>
            <a:br>
              <a:rPr lang="en-US" dirty="0"/>
            </a:br>
            <a:r>
              <a:rPr lang="en-US" dirty="0"/>
              <a:t>instantiated: they are </a:t>
            </a:r>
            <a:r>
              <a:rPr lang="en-US" b="1" i="1" dirty="0"/>
              <a:t>abstract</a:t>
            </a:r>
            <a:r>
              <a:rPr lang="en-US" i="1" dirty="0"/>
              <a:t>.</a:t>
            </a:r>
          </a:p>
          <a:p>
            <a:r>
              <a:rPr lang="en-US" dirty="0"/>
              <a:t>The name of abstract </a:t>
            </a:r>
            <a:br>
              <a:rPr lang="en-US" dirty="0"/>
            </a:br>
            <a:r>
              <a:rPr lang="en-US" dirty="0"/>
              <a:t>classes appear in italics:</a:t>
            </a:r>
          </a:p>
          <a:p>
            <a:endParaRPr lang="en-GB" dirty="0"/>
          </a:p>
        </p:txBody>
      </p:sp>
      <p:grpSp>
        <p:nvGrpSpPr>
          <p:cNvPr id="5" name="Group 4" descr="Person and Account classes with italic font">
            <a:extLst>
              <a:ext uri="{FF2B5EF4-FFF2-40B4-BE49-F238E27FC236}">
                <a16:creationId xmlns:a16="http://schemas.microsoft.com/office/drawing/2014/main" id="{A5C277CD-5649-1041-90F6-730BF57D4E09}"/>
              </a:ext>
            </a:extLst>
          </p:cNvPr>
          <p:cNvGrpSpPr/>
          <p:nvPr/>
        </p:nvGrpSpPr>
        <p:grpSpPr>
          <a:xfrm>
            <a:off x="4572000" y="4869160"/>
            <a:ext cx="2047106" cy="755898"/>
            <a:chOff x="4572000" y="4869160"/>
            <a:chExt cx="2047106" cy="755898"/>
          </a:xfrm>
        </p:grpSpPr>
        <p:pic>
          <p:nvPicPr>
            <p:cNvPr id="4608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572000" y="4869160"/>
              <a:ext cx="1543050" cy="323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608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76056" y="5301208"/>
              <a:ext cx="1543050" cy="323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4" name="Group 3" descr="Image illustrating that direct instances of the Account class are not permitted">
            <a:extLst>
              <a:ext uri="{FF2B5EF4-FFF2-40B4-BE49-F238E27FC236}">
                <a16:creationId xmlns:a16="http://schemas.microsoft.com/office/drawing/2014/main" id="{9B61159B-E093-8A4C-B536-24320B723353}"/>
              </a:ext>
            </a:extLst>
          </p:cNvPr>
          <p:cNvGrpSpPr/>
          <p:nvPr/>
        </p:nvGrpSpPr>
        <p:grpSpPr>
          <a:xfrm>
            <a:off x="7164288" y="3501008"/>
            <a:ext cx="990600" cy="792088"/>
            <a:chOff x="7164288" y="3501008"/>
            <a:chExt cx="990600" cy="792088"/>
          </a:xfrm>
        </p:grpSpPr>
        <p:pic>
          <p:nvPicPr>
            <p:cNvPr id="46084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164288" y="3645024"/>
              <a:ext cx="990600" cy="552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&quot;No&quot; Symbol 6"/>
            <p:cNvSpPr/>
            <p:nvPr/>
          </p:nvSpPr>
          <p:spPr>
            <a:xfrm>
              <a:off x="7236296" y="3501008"/>
              <a:ext cx="864096" cy="792088"/>
            </a:xfrm>
            <a:prstGeom prst="noSmoking">
              <a:avLst/>
            </a:prstGeom>
            <a:gradFill>
              <a:gsLst>
                <a:gs pos="35000">
                  <a:schemeClr val="accent2">
                    <a:shade val="51000"/>
                    <a:satMod val="130000"/>
                    <a:alpha val="25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0713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#2: No relationships</a:t>
            </a:r>
            <a:endParaRPr lang="en-GB" dirty="0"/>
          </a:p>
        </p:txBody>
      </p:sp>
      <p:pic>
        <p:nvPicPr>
          <p:cNvPr id="48130" name="Picture 2" descr="Version of the bank class diagram, with inhertiance but without associati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412776"/>
            <a:ext cx="7058025" cy="46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673917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#2: No relationships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Customers have one or more accounts</a:t>
            </a:r>
          </a:p>
          <a:p>
            <a:r>
              <a:rPr lang="en-US" dirty="0"/>
              <a:t>Branches have one or more accounts</a:t>
            </a:r>
          </a:p>
          <a:p>
            <a:r>
              <a:rPr lang="en-US" dirty="0"/>
              <a:t>A bank has customers and employees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None of this is shown on our diagram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471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520DA-30A4-5F4A-AE9B-F9978BEDE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Descriptive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1A64D-87D0-874F-9790-04B42AB5A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Understand how an existing system works</a:t>
            </a:r>
          </a:p>
          <a:p>
            <a:r>
              <a:rPr lang="en-US" dirty="0" err="1"/>
              <a:t>Generalise</a:t>
            </a:r>
            <a:r>
              <a:rPr lang="en-US" dirty="0"/>
              <a:t> and make predictions</a:t>
            </a:r>
          </a:p>
        </p:txBody>
      </p:sp>
      <p:pic>
        <p:nvPicPr>
          <p:cNvPr id="1026" name="Picture 2" descr="Weather model over a map">
            <a:extLst>
              <a:ext uri="{FF2B5EF4-FFF2-40B4-BE49-F238E27FC236}">
                <a16:creationId xmlns:a16="http://schemas.microsoft.com/office/drawing/2014/main" id="{20F9C15C-5AA6-1C42-8D00-909A80401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789040"/>
            <a:ext cx="2865636" cy="215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implified model of an atom">
            <a:extLst>
              <a:ext uri="{FF2B5EF4-FFF2-40B4-BE49-F238E27FC236}">
                <a16:creationId xmlns:a16="http://schemas.microsoft.com/office/drawing/2014/main" id="{A8D2466E-6B42-9F48-9911-11E946AF1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728325"/>
            <a:ext cx="33909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8743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Associations!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Associations</a:t>
            </a:r>
            <a:r>
              <a:rPr lang="en-US" dirty="0"/>
              <a:t> are used to show structural relationships between classes</a:t>
            </a:r>
          </a:p>
          <a:p>
            <a:r>
              <a:rPr lang="en-US" dirty="0"/>
              <a:t>Associations are </a:t>
            </a:r>
            <a:r>
              <a:rPr lang="en-US" dirty="0" err="1"/>
              <a:t>visualised</a:t>
            </a:r>
            <a:r>
              <a:rPr lang="en-US" dirty="0"/>
              <a:t> as </a:t>
            </a:r>
            <a:r>
              <a:rPr lang="en-US" b="1" dirty="0"/>
              <a:t>lines</a:t>
            </a:r>
            <a:r>
              <a:rPr lang="en-US" dirty="0"/>
              <a:t> that connect 2 classes</a:t>
            </a:r>
          </a:p>
          <a:p>
            <a:pPr lvl="1"/>
            <a:r>
              <a:rPr lang="en-US" dirty="0"/>
              <a:t>Each association has 2 ends</a:t>
            </a:r>
          </a:p>
          <a:p>
            <a:pPr lvl="1"/>
            <a:r>
              <a:rPr lang="en-US" dirty="0"/>
              <a:t>Each </a:t>
            </a:r>
            <a:r>
              <a:rPr lang="en-US" b="1" dirty="0"/>
              <a:t>association end</a:t>
            </a:r>
            <a:r>
              <a:rPr lang="en-US" dirty="0"/>
              <a:t> specifies</a:t>
            </a:r>
          </a:p>
          <a:p>
            <a:pPr lvl="2"/>
            <a:r>
              <a:rPr lang="en-US" dirty="0"/>
              <a:t>Name</a:t>
            </a:r>
          </a:p>
          <a:p>
            <a:pPr lvl="2"/>
            <a:r>
              <a:rPr lang="en-US" dirty="0"/>
              <a:t>Type</a:t>
            </a:r>
          </a:p>
          <a:p>
            <a:pPr lvl="2"/>
            <a:r>
              <a:rPr lang="en-US" dirty="0"/>
              <a:t>Multiplicity</a:t>
            </a:r>
          </a:p>
          <a:p>
            <a:pPr lvl="2"/>
            <a:r>
              <a:rPr lang="en-US" dirty="0"/>
              <a:t>Visibility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pic>
        <p:nvPicPr>
          <p:cNvPr id="49155" name="Picture 3" descr="Diagram containing the account and branch classes and an association between the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3888" y="4715222"/>
            <a:ext cx="5200650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79674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Association 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name of an association end</a:t>
            </a:r>
          </a:p>
          <a:p>
            <a:pPr lvl="1"/>
            <a:r>
              <a:rPr lang="en-US" dirty="0"/>
              <a:t>Can be in singular or plural</a:t>
            </a:r>
          </a:p>
          <a:p>
            <a:pPr lvl="2"/>
            <a:r>
              <a:rPr lang="en-US" dirty="0"/>
              <a:t>But </a:t>
            </a:r>
            <a:r>
              <a:rPr lang="en-US" u="sng" dirty="0"/>
              <a:t>must</a:t>
            </a:r>
            <a:r>
              <a:rPr lang="en-US" dirty="0"/>
              <a:t> match multiplicity</a:t>
            </a:r>
          </a:p>
          <a:p>
            <a:pPr lvl="1"/>
            <a:r>
              <a:rPr lang="en-US" b="1" dirty="0"/>
              <a:t>Always</a:t>
            </a:r>
            <a:r>
              <a:rPr lang="en-US" dirty="0"/>
              <a:t> starts with a lowercase letter</a:t>
            </a:r>
          </a:p>
          <a:p>
            <a:pPr lvl="1"/>
            <a:r>
              <a:rPr lang="en-US" b="1" dirty="0"/>
              <a:t>Never</a:t>
            </a:r>
            <a:r>
              <a:rPr lang="en-US" dirty="0"/>
              <a:t> contains spaces or other non-alphanumeric characters</a:t>
            </a:r>
          </a:p>
        </p:txBody>
      </p:sp>
      <p:pic>
        <p:nvPicPr>
          <p:cNvPr id="4" name="Picture 3" descr="Diagram containing the account and branch classes and an association between the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4653136"/>
            <a:ext cx="5200650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364414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Association 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77301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type of an association end is </a:t>
            </a:r>
            <a:r>
              <a:rPr lang="en-US" b="1" dirty="0"/>
              <a:t>always</a:t>
            </a:r>
            <a:r>
              <a:rPr lang="en-US" dirty="0"/>
              <a:t> another class</a:t>
            </a:r>
          </a:p>
          <a:p>
            <a:pPr lvl="1"/>
            <a:r>
              <a:rPr lang="en-US" b="1" dirty="0"/>
              <a:t>Not</a:t>
            </a:r>
            <a:r>
              <a:rPr lang="en-US" dirty="0"/>
              <a:t> UML </a:t>
            </a:r>
            <a:r>
              <a:rPr lang="en-US" dirty="0" err="1"/>
              <a:t>DataTypes</a:t>
            </a:r>
            <a:r>
              <a:rPr lang="en-US" dirty="0"/>
              <a:t>: String, Integer, Float, Boolean</a:t>
            </a:r>
          </a:p>
          <a:p>
            <a:r>
              <a:rPr lang="en-US" dirty="0"/>
              <a:t>Association end multiplicity</a:t>
            </a:r>
          </a:p>
          <a:p>
            <a:pPr lvl="1"/>
            <a:r>
              <a:rPr lang="en-US" dirty="0"/>
              <a:t>Notation: n or n..m</a:t>
            </a:r>
          </a:p>
          <a:p>
            <a:pPr lvl="1"/>
            <a:r>
              <a:rPr lang="en-US" dirty="0"/>
              <a:t>* means </a:t>
            </a:r>
            <a:r>
              <a:rPr lang="en-US" i="1" dirty="0"/>
              <a:t>any number of</a:t>
            </a:r>
          </a:p>
          <a:p>
            <a:pPr lvl="1"/>
            <a:r>
              <a:rPr lang="en-US" dirty="0"/>
              <a:t>Typical multiplicities are *, 1..*</a:t>
            </a:r>
          </a:p>
          <a:p>
            <a:pPr lvl="1"/>
            <a:r>
              <a:rPr lang="en-US" dirty="0"/>
              <a:t>Not specifying a multiplicity </a:t>
            </a:r>
            <a:br>
              <a:rPr lang="en-US" dirty="0"/>
            </a:br>
            <a:r>
              <a:rPr lang="en-US" dirty="0"/>
              <a:t>implies 1..1</a:t>
            </a:r>
          </a:p>
        </p:txBody>
      </p:sp>
      <p:pic>
        <p:nvPicPr>
          <p:cNvPr id="4" name="Picture 3" descr="Diagram containing the account and branch classes and an association between the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48" y="4931246"/>
            <a:ext cx="5200650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120097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Visibility in UML Association 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Four types of visibility</a:t>
            </a:r>
          </a:p>
          <a:p>
            <a:pPr lvl="1"/>
            <a:r>
              <a:rPr lang="en-US" b="1" dirty="0"/>
              <a:t>Private</a:t>
            </a:r>
            <a:r>
              <a:rPr lang="en-US" dirty="0"/>
              <a:t>: Accessible only to instances of the class</a:t>
            </a:r>
          </a:p>
          <a:p>
            <a:pPr lvl="2"/>
            <a:r>
              <a:rPr lang="en-US" dirty="0"/>
              <a:t>Symbol: -</a:t>
            </a:r>
          </a:p>
          <a:p>
            <a:pPr lvl="1"/>
            <a:r>
              <a:rPr lang="en-US" b="1" dirty="0"/>
              <a:t>Protected</a:t>
            </a:r>
            <a:r>
              <a:rPr lang="en-US" dirty="0"/>
              <a:t>: Accessible only to instances of the class and any of its subclasses</a:t>
            </a:r>
          </a:p>
          <a:p>
            <a:pPr lvl="2"/>
            <a:r>
              <a:rPr lang="en-US" dirty="0"/>
              <a:t>Symbol: #</a:t>
            </a:r>
          </a:p>
          <a:p>
            <a:pPr lvl="1"/>
            <a:r>
              <a:rPr lang="en-US" b="1" dirty="0"/>
              <a:t>Public</a:t>
            </a:r>
            <a:r>
              <a:rPr lang="en-US" dirty="0"/>
              <a:t>: Accessible to instances </a:t>
            </a:r>
            <a:br>
              <a:rPr lang="en-US" dirty="0"/>
            </a:br>
            <a:r>
              <a:rPr lang="en-US" dirty="0"/>
              <a:t>of any class</a:t>
            </a:r>
          </a:p>
          <a:p>
            <a:pPr lvl="2"/>
            <a:r>
              <a:rPr lang="en-US" dirty="0"/>
              <a:t>Symbol: +</a:t>
            </a:r>
          </a:p>
          <a:p>
            <a:pPr lvl="1"/>
            <a:r>
              <a:rPr lang="en-US" b="1" dirty="0"/>
              <a:t>Package</a:t>
            </a:r>
            <a:r>
              <a:rPr lang="en-US" dirty="0"/>
              <a:t>: Accessible to instances</a:t>
            </a:r>
            <a:br>
              <a:rPr lang="en-US" dirty="0"/>
            </a:br>
            <a:r>
              <a:rPr lang="en-US" dirty="0"/>
              <a:t>of classes in the same package</a:t>
            </a:r>
          </a:p>
          <a:p>
            <a:pPr lvl="2"/>
            <a:r>
              <a:rPr lang="en-US" dirty="0"/>
              <a:t>Symbol: ~</a:t>
            </a:r>
          </a:p>
          <a:p>
            <a:r>
              <a:rPr lang="en-US" dirty="0"/>
              <a:t>Default is public (same as in attributes)</a:t>
            </a:r>
          </a:p>
        </p:txBody>
      </p:sp>
    </p:spTree>
    <p:extLst>
      <p:ext uri="{BB962C8B-B14F-4D97-AF65-F5344CB8AC3E}">
        <p14:creationId xmlns:p14="http://schemas.microsoft.com/office/powerpoint/2010/main" val="14737080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Updated Class Diagram</a:t>
            </a:r>
            <a:endParaRPr lang="en-GB" dirty="0"/>
          </a:p>
        </p:txBody>
      </p:sp>
      <p:pic>
        <p:nvPicPr>
          <p:cNvPr id="50180" name="Picture 4" descr="Updated version of the class diagram that contains incorrect associati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538" y="1099529"/>
            <a:ext cx="8924925" cy="512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320034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 Class Diagram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TBD in class.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7214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Diagram demonstrating association redundancy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3888" y="2708920"/>
            <a:ext cx="5448300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Avoiding Redundancy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Attributes and association ends may overlap semantically with each other</a:t>
            </a:r>
          </a:p>
          <a:p>
            <a:r>
              <a:rPr lang="en-US" dirty="0"/>
              <a:t>An attribute / </a:t>
            </a:r>
            <a:br>
              <a:rPr lang="en-US" dirty="0"/>
            </a:br>
            <a:r>
              <a:rPr lang="en-US" dirty="0"/>
              <a:t>association end</a:t>
            </a:r>
            <a:br>
              <a:rPr lang="en-US" dirty="0"/>
            </a:br>
            <a:r>
              <a:rPr lang="en-US" dirty="0"/>
              <a:t>is redundant if</a:t>
            </a:r>
            <a:br>
              <a:rPr lang="en-US" dirty="0"/>
            </a:br>
            <a:r>
              <a:rPr lang="en-US" dirty="0"/>
              <a:t>its </a:t>
            </a:r>
            <a:r>
              <a:rPr lang="en-US" b="1" dirty="0"/>
              <a:t>value could be</a:t>
            </a:r>
            <a:br>
              <a:rPr lang="en-US" b="1" dirty="0"/>
            </a:br>
            <a:r>
              <a:rPr lang="en-US" b="1" dirty="0"/>
              <a:t>computed </a:t>
            </a:r>
            <a:r>
              <a:rPr lang="en-US" dirty="0"/>
              <a:t>even</a:t>
            </a:r>
            <a:br>
              <a:rPr lang="en-US" dirty="0"/>
            </a:br>
            <a:r>
              <a:rPr lang="en-US" dirty="0"/>
              <a:t>if it was missing.</a:t>
            </a:r>
          </a:p>
        </p:txBody>
      </p:sp>
    </p:spTree>
    <p:extLst>
      <p:ext uri="{BB962C8B-B14F-4D97-AF65-F5344CB8AC3E}">
        <p14:creationId xmlns:p14="http://schemas.microsoft.com/office/powerpoint/2010/main" val="31173715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Redundant Association </a:t>
            </a:r>
            <a:br>
              <a:rPr lang="en-US" dirty="0"/>
            </a:br>
            <a:r>
              <a:rPr lang="en-US" dirty="0"/>
              <a:t>Ends and Attributes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TBD in Class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62514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Redundancy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Redundancy can also appear in inheritance</a:t>
            </a:r>
          </a:p>
          <a:p>
            <a:r>
              <a:rPr lang="en-US" dirty="0"/>
              <a:t>Can you spot it here?</a:t>
            </a:r>
          </a:p>
        </p:txBody>
      </p:sp>
      <p:pic>
        <p:nvPicPr>
          <p:cNvPr id="52226" name="Picture 2" descr="Diagram demonstrating inheritance redundanc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6056" y="2276872"/>
            <a:ext cx="3048000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883111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UML Composition Associations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Special type of UML association</a:t>
            </a:r>
          </a:p>
          <a:p>
            <a:r>
              <a:rPr lang="en-US" dirty="0"/>
              <a:t>Indicates a strong containment relationship where the contained objects have no meaning/function outside the container.</a:t>
            </a:r>
          </a:p>
          <a:p>
            <a:r>
              <a:rPr lang="en-US" dirty="0"/>
              <a:t>Example</a:t>
            </a:r>
          </a:p>
          <a:p>
            <a:pPr lvl="1"/>
            <a:r>
              <a:rPr lang="en-US" dirty="0"/>
              <a:t>If a bank closes, all its branches also disappear (composition)</a:t>
            </a:r>
          </a:p>
          <a:p>
            <a:pPr lvl="1"/>
            <a:r>
              <a:rPr lang="en-US" dirty="0"/>
              <a:t>If a bank closes, nothing happens to its customers (normal association)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9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520DA-30A4-5F4A-AE9B-F9978BEDE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Prescriptive Models</a:t>
            </a:r>
          </a:p>
        </p:txBody>
      </p:sp>
      <p:sp>
        <p:nvSpPr>
          <p:cNvPr id="3" name="Content Placeholder 2" descr="Blueprint of a house">
            <a:extLst>
              <a:ext uri="{FF2B5EF4-FFF2-40B4-BE49-F238E27FC236}">
                <a16:creationId xmlns:a16="http://schemas.microsoft.com/office/drawing/2014/main" id="{5B51A64D-87D0-874F-9790-04B42AB5A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Abstractions of a system that doesn’t exist yet</a:t>
            </a:r>
          </a:p>
          <a:p>
            <a:r>
              <a:rPr lang="en-US" dirty="0"/>
              <a:t>Define how the system should be implemented</a:t>
            </a:r>
          </a:p>
          <a:p>
            <a:r>
              <a:rPr lang="en-US" dirty="0"/>
              <a:t>Constructed manually (mostly)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12839C8-2571-E94D-BBF5-D8BFA39133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63"/>
          <a:stretch/>
        </p:blipFill>
        <p:spPr>
          <a:xfrm>
            <a:off x="1368515" y="4016549"/>
            <a:ext cx="2555774" cy="1916832"/>
          </a:xfrm>
          <a:prstGeom prst="rect">
            <a:avLst/>
          </a:prstGeom>
        </p:spPr>
      </p:pic>
      <p:pic>
        <p:nvPicPr>
          <p:cNvPr id="6" name="Picture 5" descr="Computerised model of a bridge">
            <a:extLst>
              <a:ext uri="{FF2B5EF4-FFF2-40B4-BE49-F238E27FC236}">
                <a16:creationId xmlns:a16="http://schemas.microsoft.com/office/drawing/2014/main" id="{3594A20A-AB9C-5445-A114-DB9C72565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717" y="4005064"/>
            <a:ext cx="3434928" cy="192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9643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UML Composition Associations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Multiplicity</a:t>
            </a:r>
          </a:p>
          <a:p>
            <a:pPr lvl="1"/>
            <a:r>
              <a:rPr lang="en-US" dirty="0"/>
              <a:t>Strictly 1..x</a:t>
            </a:r>
          </a:p>
          <a:p>
            <a:r>
              <a:rPr lang="en-US" dirty="0"/>
              <a:t>Notation</a:t>
            </a:r>
          </a:p>
          <a:p>
            <a:pPr lvl="1"/>
            <a:r>
              <a:rPr lang="en-US" dirty="0"/>
              <a:t>Filled diamond at </a:t>
            </a:r>
            <a:br>
              <a:rPr lang="en-US" dirty="0"/>
            </a:br>
            <a:r>
              <a:rPr lang="en-US" dirty="0"/>
              <a:t>the end of the </a:t>
            </a:r>
            <a:br>
              <a:rPr lang="en-US" dirty="0"/>
            </a:br>
            <a:r>
              <a:rPr lang="en-US" u="sng" dirty="0"/>
              <a:t>container</a:t>
            </a:r>
          </a:p>
          <a:p>
            <a:r>
              <a:rPr lang="en-US" dirty="0"/>
              <a:t>When unsure, use a simple association</a:t>
            </a:r>
          </a:p>
          <a:p>
            <a:pPr lvl="1"/>
            <a:endParaRPr lang="en-US" dirty="0"/>
          </a:p>
        </p:txBody>
      </p:sp>
      <p:pic>
        <p:nvPicPr>
          <p:cNvPr id="7170" name="Picture 2" descr="Diagram demonstrating composition association between the Bank and Branch class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1960" y="2276872"/>
            <a:ext cx="4410075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069227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Exercise: Replace plain associations with compositions where applicable</a:t>
            </a:r>
          </a:p>
        </p:txBody>
      </p:sp>
      <p:pic>
        <p:nvPicPr>
          <p:cNvPr id="5" name="Picture 2" descr="Bank class diagram with plain associati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772816"/>
            <a:ext cx="7229475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312593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Inheritance</a:t>
            </a:r>
            <a:r>
              <a:rPr lang="en-US" dirty="0"/>
              <a:t> to reduce duplication </a:t>
            </a:r>
            <a:r>
              <a:rPr lang="en-US" b="1" dirty="0"/>
              <a:t>(Is a…)</a:t>
            </a:r>
          </a:p>
          <a:p>
            <a:pPr lvl="1"/>
            <a:r>
              <a:rPr lang="en-US" dirty="0"/>
              <a:t>Line with filled white arrow</a:t>
            </a:r>
          </a:p>
          <a:p>
            <a:pPr lvl="1"/>
            <a:r>
              <a:rPr lang="en-US" dirty="0"/>
              <a:t>Duplicate attributes/association ends in different classes good indication that inheritance is needed</a:t>
            </a:r>
          </a:p>
          <a:p>
            <a:pPr lvl="1"/>
            <a:r>
              <a:rPr lang="en-US" dirty="0"/>
              <a:t>Exercise with caution</a:t>
            </a:r>
          </a:p>
          <a:p>
            <a:r>
              <a:rPr lang="en-US" b="1" dirty="0"/>
              <a:t>Associations</a:t>
            </a:r>
            <a:r>
              <a:rPr lang="en-US" dirty="0"/>
              <a:t> to show structural relationships between classes </a:t>
            </a:r>
            <a:r>
              <a:rPr lang="en-US" b="1" dirty="0"/>
              <a:t>(Has a…)</a:t>
            </a:r>
          </a:p>
          <a:p>
            <a:pPr lvl="1"/>
            <a:r>
              <a:rPr lang="en-US" dirty="0"/>
              <a:t>Plain line (no arrows)</a:t>
            </a:r>
          </a:p>
          <a:p>
            <a:pPr lvl="1"/>
            <a:r>
              <a:rPr lang="en-US" dirty="0"/>
              <a:t>2 ends with name, type, multiplicity and visibility</a:t>
            </a:r>
          </a:p>
          <a:p>
            <a:pPr lvl="1"/>
            <a:r>
              <a:rPr lang="en-US" dirty="0"/>
              <a:t>Special composition associations</a:t>
            </a:r>
          </a:p>
        </p:txBody>
      </p:sp>
    </p:spTree>
    <p:extLst>
      <p:ext uri="{BB962C8B-B14F-4D97-AF65-F5344CB8AC3E}">
        <p14:creationId xmlns:p14="http://schemas.microsoft.com/office/powerpoint/2010/main" val="23026617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school has students and teachers. Each student takes a number of classes. Each teacher teaches at most 3 classes. The headmaster is also a teacher that is responsible </a:t>
            </a:r>
            <a:r>
              <a:rPr lang="en-US"/>
              <a:t>for managing the rest of the teachers.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6057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4BC08-6094-C24D-99FF-5BED880DA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5C3D2-C5FE-7C4B-B01A-6BD7AEBB80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6096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ank class diagram with plain associati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7263" y="1271588"/>
            <a:ext cx="7229475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418056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Specify services that a class provides</a:t>
            </a:r>
          </a:p>
          <a:p>
            <a:r>
              <a:rPr lang="en-US" dirty="0"/>
              <a:t>Equivalent to methods in Java</a:t>
            </a:r>
          </a:p>
          <a:p>
            <a:r>
              <a:rPr lang="en-US" dirty="0"/>
              <a:t>Signature</a:t>
            </a:r>
          </a:p>
          <a:p>
            <a:pPr lvl="1"/>
            <a:r>
              <a:rPr lang="en-US" dirty="0"/>
              <a:t>&lt;visibility&gt; name (&lt;parameters&gt;) : &lt;return-type&gt;</a:t>
            </a:r>
          </a:p>
          <a:p>
            <a:pPr lvl="1"/>
            <a:r>
              <a:rPr lang="en-US" dirty="0"/>
              <a:t>Parameter</a:t>
            </a:r>
          </a:p>
          <a:p>
            <a:pPr lvl="2"/>
            <a:r>
              <a:rPr lang="en-US" dirty="0"/>
              <a:t>name : type</a:t>
            </a:r>
          </a:p>
          <a:p>
            <a:r>
              <a:rPr lang="en-US" dirty="0"/>
              <a:t>Example</a:t>
            </a:r>
          </a:p>
          <a:p>
            <a:pPr lvl="1"/>
            <a:r>
              <a:rPr lang="en-US" sz="2600" dirty="0"/>
              <a:t>UML: + order(</a:t>
            </a:r>
            <a:r>
              <a:rPr lang="en-US" sz="2600" dirty="0" err="1"/>
              <a:t>product:Product</a:t>
            </a:r>
            <a:r>
              <a:rPr lang="en-US" sz="2600" dirty="0"/>
              <a:t>, </a:t>
            </a:r>
            <a:r>
              <a:rPr lang="en-US" sz="2600" dirty="0" err="1"/>
              <a:t>quantity:Integer</a:t>
            </a:r>
            <a:r>
              <a:rPr lang="en-US" sz="2600" dirty="0"/>
              <a:t>) : Boolean</a:t>
            </a:r>
          </a:p>
          <a:p>
            <a:pPr lvl="1"/>
            <a:r>
              <a:rPr lang="en-US" sz="2600" dirty="0"/>
              <a:t>Java: public </a:t>
            </a:r>
            <a:r>
              <a:rPr lang="en-US" sz="2600" dirty="0" err="1"/>
              <a:t>boolean</a:t>
            </a:r>
            <a:r>
              <a:rPr lang="en-US" sz="2600" dirty="0"/>
              <a:t> order(Product </a:t>
            </a:r>
            <a:r>
              <a:rPr lang="en-US" sz="2600" dirty="0" err="1"/>
              <a:t>product</a:t>
            </a:r>
            <a:r>
              <a:rPr lang="en-US" sz="2600" dirty="0"/>
              <a:t>, </a:t>
            </a:r>
            <a:r>
              <a:rPr lang="en-US" sz="2600" dirty="0" err="1"/>
              <a:t>int</a:t>
            </a:r>
            <a:r>
              <a:rPr lang="en-US" sz="2600" dirty="0"/>
              <a:t> quantity)</a:t>
            </a:r>
          </a:p>
        </p:txBody>
      </p:sp>
    </p:spTree>
    <p:extLst>
      <p:ext uri="{BB962C8B-B14F-4D97-AF65-F5344CB8AC3E}">
        <p14:creationId xmlns:p14="http://schemas.microsoft.com/office/powerpoint/2010/main" val="21215861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Visibility in UML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Four types of visibility</a:t>
            </a:r>
          </a:p>
          <a:p>
            <a:pPr lvl="1"/>
            <a:r>
              <a:rPr lang="en-US" b="1" dirty="0"/>
              <a:t>Private</a:t>
            </a:r>
            <a:r>
              <a:rPr lang="en-US" dirty="0"/>
              <a:t>: Can be invoked only by instances of the class</a:t>
            </a:r>
          </a:p>
          <a:p>
            <a:pPr lvl="2"/>
            <a:r>
              <a:rPr lang="en-US" dirty="0"/>
              <a:t>Symbol: -</a:t>
            </a:r>
          </a:p>
          <a:p>
            <a:pPr lvl="1"/>
            <a:r>
              <a:rPr lang="en-US" b="1" dirty="0"/>
              <a:t>Protected</a:t>
            </a:r>
            <a:r>
              <a:rPr lang="en-US" dirty="0"/>
              <a:t>: Can be invoked only by instances of the class and any of its subclasses</a:t>
            </a:r>
          </a:p>
          <a:p>
            <a:pPr lvl="2"/>
            <a:r>
              <a:rPr lang="en-US" dirty="0"/>
              <a:t>Symbol: #</a:t>
            </a:r>
          </a:p>
          <a:p>
            <a:pPr lvl="1"/>
            <a:r>
              <a:rPr lang="en-US" b="1" dirty="0"/>
              <a:t>Public</a:t>
            </a:r>
            <a:r>
              <a:rPr lang="en-US" dirty="0"/>
              <a:t>: Can be invoked by instances  of any class</a:t>
            </a:r>
          </a:p>
          <a:p>
            <a:pPr lvl="2"/>
            <a:r>
              <a:rPr lang="en-US" dirty="0"/>
              <a:t>Symbol: +</a:t>
            </a:r>
          </a:p>
          <a:p>
            <a:pPr lvl="1"/>
            <a:r>
              <a:rPr lang="en-US" b="1" dirty="0"/>
              <a:t>Package</a:t>
            </a:r>
            <a:r>
              <a:rPr lang="en-US" dirty="0"/>
              <a:t>: Can be invoked only by instances of classes in the same package</a:t>
            </a:r>
          </a:p>
          <a:p>
            <a:pPr lvl="2"/>
            <a:r>
              <a:rPr lang="en-US" dirty="0"/>
              <a:t>Symbol: ~</a:t>
            </a:r>
          </a:p>
          <a:p>
            <a:r>
              <a:rPr lang="en-US" dirty="0"/>
              <a:t>Default is public (same as in attributes/association ends)</a:t>
            </a:r>
          </a:p>
        </p:txBody>
      </p:sp>
    </p:spTree>
    <p:extLst>
      <p:ext uri="{BB962C8B-B14F-4D97-AF65-F5344CB8AC3E}">
        <p14:creationId xmlns:p14="http://schemas.microsoft.com/office/powerpoint/2010/main" val="26675674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In programming languages methods specify a signature and a body</a:t>
            </a:r>
          </a:p>
          <a:p>
            <a:r>
              <a:rPr lang="en-US" sz="2600" dirty="0"/>
              <a:t>In UML, operations </a:t>
            </a:r>
            <a:r>
              <a:rPr lang="en-US" sz="2600" u="sng" dirty="0"/>
              <a:t>only</a:t>
            </a:r>
            <a:r>
              <a:rPr lang="en-US" sz="2600" dirty="0"/>
              <a:t> specify a signature, not a body</a:t>
            </a:r>
          </a:p>
          <a:p>
            <a:r>
              <a:rPr lang="en-US" sz="2600" dirty="0"/>
              <a:t>Specifying the </a:t>
            </a:r>
            <a:r>
              <a:rPr lang="en-US" sz="2600" dirty="0" err="1"/>
              <a:t>behaviour</a:t>
            </a:r>
            <a:r>
              <a:rPr lang="en-US" sz="2600" dirty="0"/>
              <a:t> of a UML operation</a:t>
            </a:r>
          </a:p>
          <a:p>
            <a:pPr lvl="1"/>
            <a:r>
              <a:rPr lang="en-US" sz="2200" dirty="0"/>
              <a:t>Using </a:t>
            </a:r>
            <a:r>
              <a:rPr lang="en-US" sz="2200" dirty="0" err="1"/>
              <a:t>behavioural</a:t>
            </a:r>
            <a:r>
              <a:rPr lang="en-US" sz="2200" dirty="0"/>
              <a:t> diagrams</a:t>
            </a:r>
          </a:p>
          <a:p>
            <a:pPr lvl="2"/>
            <a:r>
              <a:rPr lang="en-US" sz="1800" dirty="0"/>
              <a:t>Specify how a call to an operation is propagated through objects in a running system</a:t>
            </a:r>
          </a:p>
          <a:p>
            <a:pPr lvl="1"/>
            <a:r>
              <a:rPr lang="en-US" sz="2200" dirty="0"/>
              <a:t>Using OCL post-conditions</a:t>
            </a:r>
          </a:p>
          <a:p>
            <a:pPr lvl="2"/>
            <a:r>
              <a:rPr lang="en-US" sz="1800" dirty="0"/>
              <a:t>Specify the effects of the operation, not how they are achieved</a:t>
            </a:r>
          </a:p>
          <a:p>
            <a:pPr lvl="2"/>
            <a:r>
              <a:rPr lang="en-US" sz="1800" u="sng" dirty="0"/>
              <a:t>What</a:t>
            </a:r>
            <a:r>
              <a:rPr lang="en-US" sz="1800" dirty="0"/>
              <a:t> as opposed to </a:t>
            </a:r>
            <a:r>
              <a:rPr lang="en-US" sz="1800" u="sng" dirty="0"/>
              <a:t>how</a:t>
            </a:r>
          </a:p>
        </p:txBody>
      </p:sp>
    </p:spTree>
    <p:extLst>
      <p:ext uri="{BB962C8B-B14F-4D97-AF65-F5344CB8AC3E}">
        <p14:creationId xmlns:p14="http://schemas.microsoft.com/office/powerpoint/2010/main" val="27415092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Finding operations</a:t>
            </a:r>
          </a:p>
          <a:p>
            <a:pPr lvl="1"/>
            <a:r>
              <a:rPr lang="en-US" dirty="0"/>
              <a:t>Operation names are usually verbs or verb phrases</a:t>
            </a:r>
          </a:p>
          <a:p>
            <a:r>
              <a:rPr lang="en-US" dirty="0"/>
              <a:t>Finding operation parameters</a:t>
            </a:r>
          </a:p>
          <a:p>
            <a:pPr lvl="1"/>
            <a:r>
              <a:rPr lang="en-US" dirty="0"/>
              <a:t>What does the operation need to know?</a:t>
            </a:r>
          </a:p>
          <a:p>
            <a:r>
              <a:rPr lang="en-US" dirty="0"/>
              <a:t>Finding owning class</a:t>
            </a:r>
          </a:p>
          <a:p>
            <a:pPr lvl="1"/>
            <a:r>
              <a:rPr lang="en-US" dirty="0"/>
              <a:t>Not always obvious which class an operation should belong to</a:t>
            </a:r>
          </a:p>
          <a:p>
            <a:pPr lvl="1"/>
            <a:r>
              <a:rPr lang="en-US" dirty="0"/>
              <a:t>Often more than one solutions are correct</a:t>
            </a:r>
          </a:p>
          <a:p>
            <a:pPr lvl="2"/>
            <a:r>
              <a:rPr lang="en-US" dirty="0"/>
              <a:t>But with different parameters</a:t>
            </a:r>
          </a:p>
        </p:txBody>
      </p:sp>
    </p:spTree>
    <p:extLst>
      <p:ext uri="{BB962C8B-B14F-4D97-AF65-F5344CB8AC3E}">
        <p14:creationId xmlns:p14="http://schemas.microsoft.com/office/powerpoint/2010/main" val="115925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520DA-30A4-5F4A-AE9B-F9978BEDE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Prescriptive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1A64D-87D0-874F-9790-04B42AB5A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Investigate alternative designs</a:t>
            </a:r>
          </a:p>
          <a:p>
            <a:r>
              <a:rPr lang="en-US" dirty="0"/>
              <a:t>Discuss and verify properties of the system</a:t>
            </a:r>
          </a:p>
          <a:p>
            <a:pPr lvl="1"/>
            <a:r>
              <a:rPr lang="en-US" dirty="0"/>
              <a:t>… with less effort and more flexibility than building the actual system</a:t>
            </a:r>
          </a:p>
        </p:txBody>
      </p:sp>
      <p:pic>
        <p:nvPicPr>
          <p:cNvPr id="4" name="Content Placeholder 4" descr="Blueprint of a house">
            <a:extLst>
              <a:ext uri="{FF2B5EF4-FFF2-40B4-BE49-F238E27FC236}">
                <a16:creationId xmlns:a16="http://schemas.microsoft.com/office/drawing/2014/main" id="{F12839C8-2571-E94D-BBF5-D8BFA39133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63"/>
          <a:stretch/>
        </p:blipFill>
        <p:spPr>
          <a:xfrm>
            <a:off x="1368515" y="4016549"/>
            <a:ext cx="2555774" cy="1916832"/>
          </a:xfrm>
          <a:prstGeom prst="rect">
            <a:avLst/>
          </a:prstGeom>
        </p:spPr>
      </p:pic>
      <p:pic>
        <p:nvPicPr>
          <p:cNvPr id="6" name="Picture 5" descr="Computerised model of a bridge">
            <a:extLst>
              <a:ext uri="{FF2B5EF4-FFF2-40B4-BE49-F238E27FC236}">
                <a16:creationId xmlns:a16="http://schemas.microsoft.com/office/drawing/2014/main" id="{3594A20A-AB9C-5445-A114-DB9C72565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717" y="4005064"/>
            <a:ext cx="3434928" cy="192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0615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ank class diagram with plain associati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7263" y="1271588"/>
            <a:ext cx="7229475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7331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“A customer can open an account at a branch of a bank.”</a:t>
            </a:r>
          </a:p>
          <a:p>
            <a:r>
              <a:rPr lang="en-US" dirty="0"/>
              <a:t>Candidate method name: </a:t>
            </a:r>
            <a:r>
              <a:rPr lang="en-US" dirty="0" err="1"/>
              <a:t>openAccount</a:t>
            </a:r>
            <a:r>
              <a:rPr lang="en-US" dirty="0"/>
              <a:t>()</a:t>
            </a:r>
          </a:p>
          <a:p>
            <a:r>
              <a:rPr lang="en-US" dirty="0"/>
              <a:t>Information needed to open an account</a:t>
            </a:r>
          </a:p>
          <a:p>
            <a:pPr lvl="1"/>
            <a:r>
              <a:rPr lang="en-US" dirty="0"/>
              <a:t>Customer the new account will belong to</a:t>
            </a:r>
          </a:p>
          <a:p>
            <a:pPr lvl="1"/>
            <a:r>
              <a:rPr lang="en-US" dirty="0"/>
              <a:t>Type of account (e.g. integer)</a:t>
            </a:r>
          </a:p>
          <a:p>
            <a:pPr lvl="1"/>
            <a:r>
              <a:rPr lang="en-US" dirty="0"/>
              <a:t>Branch</a:t>
            </a:r>
          </a:p>
        </p:txBody>
      </p:sp>
    </p:spTree>
    <p:extLst>
      <p:ext uri="{BB962C8B-B14F-4D97-AF65-F5344CB8AC3E}">
        <p14:creationId xmlns:p14="http://schemas.microsoft.com/office/powerpoint/2010/main" val="32242802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Owners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4051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Owners</a:t>
            </a:r>
          </a:p>
        </p:txBody>
      </p:sp>
      <p:grpSp>
        <p:nvGrpSpPr>
          <p:cNvPr id="3" name="Group 2" descr="Four alternative versions of the openAccount operation in the Branch, Bank, Customer and Employee classes">
            <a:extLst>
              <a:ext uri="{FF2B5EF4-FFF2-40B4-BE49-F238E27FC236}">
                <a16:creationId xmlns:a16="http://schemas.microsoft.com/office/drawing/2014/main" id="{EA61A185-D988-964F-8579-56ADB7C31794}"/>
              </a:ext>
            </a:extLst>
          </p:cNvPr>
          <p:cNvGrpSpPr/>
          <p:nvPr/>
        </p:nvGrpSpPr>
        <p:grpSpPr>
          <a:xfrm>
            <a:off x="467544" y="1844824"/>
            <a:ext cx="8135069" cy="3761953"/>
            <a:chOff x="467544" y="1844824"/>
            <a:chExt cx="8135069" cy="3761953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27584" y="1844824"/>
              <a:ext cx="4086225" cy="809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63888" y="2852936"/>
              <a:ext cx="5038725" cy="809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67544" y="3861048"/>
              <a:ext cx="3800475" cy="657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131840" y="4797152"/>
              <a:ext cx="5038725" cy="809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8420606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Owning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Things to consider</a:t>
            </a:r>
          </a:p>
          <a:p>
            <a:pPr lvl="1"/>
            <a:r>
              <a:rPr lang="en-US" dirty="0"/>
              <a:t>Does the class have the authority/responsibility to perform the operation?</a:t>
            </a:r>
          </a:p>
          <a:p>
            <a:pPr lvl="1"/>
            <a:r>
              <a:rPr lang="en-US" dirty="0"/>
              <a:t>Am I creating a “God class”?</a:t>
            </a:r>
          </a:p>
          <a:p>
            <a:pPr lvl="2"/>
            <a:r>
              <a:rPr lang="en-US" dirty="0"/>
              <a:t>i.e. a class that is responsible for everything that happens in the system</a:t>
            </a:r>
          </a:p>
          <a:p>
            <a:r>
              <a:rPr lang="en-US" dirty="0"/>
              <a:t>Evaluating alternatives</a:t>
            </a:r>
          </a:p>
          <a:p>
            <a:pPr lvl="1"/>
            <a:r>
              <a:rPr lang="en-US" dirty="0"/>
              <a:t>Fewer parameters win</a:t>
            </a:r>
          </a:p>
          <a:p>
            <a:pPr lvl="1"/>
            <a:r>
              <a:rPr lang="en-US" dirty="0"/>
              <a:t>Fewer required navigations win</a:t>
            </a:r>
          </a:p>
        </p:txBody>
      </p:sp>
    </p:spTree>
    <p:extLst>
      <p:ext uri="{BB962C8B-B14F-4D97-AF65-F5344CB8AC3E}">
        <p14:creationId xmlns:p14="http://schemas.microsoft.com/office/powerpoint/2010/main" val="41314361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Bank.openAccount</a:t>
            </a:r>
            <a:r>
              <a:rPr lang="en-US" dirty="0"/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  <a:p>
            <a:pPr lvl="1"/>
            <a:r>
              <a:rPr lang="en-US" dirty="0"/>
              <a:t>3</a:t>
            </a:r>
          </a:p>
          <a:p>
            <a:r>
              <a:rPr lang="en-US" dirty="0"/>
              <a:t>Does it have the authority/responsibility?</a:t>
            </a:r>
          </a:p>
          <a:p>
            <a:pPr lvl="1"/>
            <a:r>
              <a:rPr lang="en-US" dirty="0"/>
              <a:t>Yes</a:t>
            </a:r>
          </a:p>
          <a:p>
            <a:endParaRPr lang="en-US" dirty="0"/>
          </a:p>
        </p:txBody>
      </p:sp>
      <p:pic>
        <p:nvPicPr>
          <p:cNvPr id="4" name="Picture 3" descr="openAccount in the Bank clas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4581128"/>
            <a:ext cx="5038725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878455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Customer.openAccount</a:t>
            </a:r>
            <a:r>
              <a:rPr lang="en-US" dirty="0"/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  <a:p>
            <a:pPr lvl="1"/>
            <a:r>
              <a:rPr lang="en-US" dirty="0"/>
              <a:t>2</a:t>
            </a:r>
          </a:p>
          <a:p>
            <a:r>
              <a:rPr lang="en-US" dirty="0"/>
              <a:t>Does it have the authority/responsibility?</a:t>
            </a:r>
          </a:p>
          <a:p>
            <a:pPr lvl="1"/>
            <a:r>
              <a:rPr lang="en-US" dirty="0"/>
              <a:t>No</a:t>
            </a:r>
          </a:p>
          <a:p>
            <a:endParaRPr lang="en-US" dirty="0"/>
          </a:p>
        </p:txBody>
      </p:sp>
      <p:pic>
        <p:nvPicPr>
          <p:cNvPr id="5" name="Picture 4" descr="openAccount in the Customer clas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4797152"/>
            <a:ext cx="3800475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550935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Employee.openAccount</a:t>
            </a:r>
            <a:r>
              <a:rPr lang="en-US" dirty="0"/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  <a:p>
            <a:pPr lvl="1"/>
            <a:r>
              <a:rPr lang="en-US" dirty="0"/>
              <a:t>3</a:t>
            </a:r>
          </a:p>
          <a:p>
            <a:r>
              <a:rPr lang="en-US" dirty="0"/>
              <a:t>Does it have the authority/responsibility?</a:t>
            </a:r>
          </a:p>
          <a:p>
            <a:pPr lvl="1"/>
            <a:r>
              <a:rPr lang="en-US" dirty="0"/>
              <a:t>Not always (some employees do)</a:t>
            </a:r>
          </a:p>
          <a:p>
            <a:endParaRPr lang="en-US" dirty="0"/>
          </a:p>
        </p:txBody>
      </p:sp>
      <p:pic>
        <p:nvPicPr>
          <p:cNvPr id="6" name="Picture 5" descr="openAccount in the Employee clas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4797152"/>
            <a:ext cx="5038725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890221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Branch.openAccount</a:t>
            </a:r>
            <a:r>
              <a:rPr lang="en-US" dirty="0"/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  <a:p>
            <a:pPr lvl="1"/>
            <a:r>
              <a:rPr lang="en-US" dirty="0"/>
              <a:t>2</a:t>
            </a:r>
          </a:p>
          <a:p>
            <a:r>
              <a:rPr lang="en-US" dirty="0"/>
              <a:t>Does it have the authority/responsibility?</a:t>
            </a:r>
          </a:p>
          <a:p>
            <a:pPr lvl="1"/>
            <a:r>
              <a:rPr lang="en-US" dirty="0"/>
              <a:t>Yes</a:t>
            </a:r>
          </a:p>
          <a:p>
            <a:endParaRPr lang="en-US" dirty="0"/>
          </a:p>
        </p:txBody>
      </p:sp>
      <p:pic>
        <p:nvPicPr>
          <p:cNvPr id="5" name="Picture 2" descr="openAccount in the Branch clas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4797152"/>
            <a:ext cx="4086225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965577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8394820"/>
              </p:ext>
            </p:extLst>
          </p:nvPr>
        </p:nvGraphicFramePr>
        <p:xfrm>
          <a:off x="457200" y="1600200"/>
          <a:ext cx="822960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# of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Has</a:t>
                      </a:r>
                      <a:r>
                        <a:rPr lang="en-US" sz="1600" baseline="0" dirty="0"/>
                        <a:t> authority/responsibility?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Bank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Customer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Employee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Not always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u="none" dirty="0"/>
                        <a:t>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non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none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717032"/>
            <a:ext cx="8229600" cy="2409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Branch.openAccount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 wins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Fewer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parameters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200" baseline="0" dirty="0"/>
              <a:t>Has</a:t>
            </a:r>
            <a:r>
              <a:rPr lang="en-US" sz="3200" dirty="0"/>
              <a:t> authority/responsibility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0639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hoto of a poorly constructed bridge.">
            <a:extLst>
              <a:ext uri="{FF2B5EF4-FFF2-40B4-BE49-F238E27FC236}">
                <a16:creationId xmlns:a16="http://schemas.microsoft.com/office/drawing/2014/main" id="{8F3EE896-791D-3048-87D2-79FB814F3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"/>
            <a:ext cx="91440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23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“A customer can transfer a non-negative amount of money from one account to another.”</a:t>
            </a:r>
          </a:p>
          <a:p>
            <a:r>
              <a:rPr lang="en-US" dirty="0"/>
              <a:t>Find</a:t>
            </a:r>
          </a:p>
          <a:p>
            <a:pPr lvl="1"/>
            <a:r>
              <a:rPr lang="en-US" dirty="0"/>
              <a:t>Operation name</a:t>
            </a:r>
          </a:p>
          <a:p>
            <a:pPr lvl="1"/>
            <a:r>
              <a:rPr lang="en-US" dirty="0"/>
              <a:t>Information needed by the operation</a:t>
            </a:r>
          </a:p>
          <a:p>
            <a:pPr lvl="1"/>
            <a:r>
              <a:rPr lang="en-US" dirty="0"/>
              <a:t>Candidate owning classes</a:t>
            </a:r>
          </a:p>
          <a:p>
            <a:pPr lvl="2"/>
            <a:r>
              <a:rPr lang="en-US" dirty="0"/>
              <a:t>and parameters for each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0618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19435-5267-9A4A-B2E2-0FD51A13B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UML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5FBA1-4F41-B44C-A97C-3AE0FFD05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Sequence diagrams</a:t>
            </a:r>
          </a:p>
          <a:p>
            <a:r>
              <a:rPr lang="en-US" dirty="0"/>
              <a:t>Activity diagrams</a:t>
            </a:r>
          </a:p>
          <a:p>
            <a:r>
              <a:rPr lang="en-US" dirty="0"/>
              <a:t>State diagrams</a:t>
            </a:r>
          </a:p>
          <a:p>
            <a:r>
              <a:rPr lang="en-US" dirty="0"/>
              <a:t>Collaboration diagrams</a:t>
            </a:r>
          </a:p>
          <a:p>
            <a:r>
              <a:rPr lang="en-US" dirty="0"/>
              <a:t>Use-case diagrams</a:t>
            </a:r>
          </a:p>
          <a:p>
            <a:r>
              <a:rPr lang="en-US" dirty="0"/>
              <a:t>Component diagrams</a:t>
            </a:r>
          </a:p>
        </p:txBody>
      </p:sp>
      <p:pic>
        <p:nvPicPr>
          <p:cNvPr id="1026" name="Picture 2" descr="Cover of the UML Distilled book">
            <a:hlinkClick r:id="rId2"/>
            <a:extLst>
              <a:ext uri="{FF2B5EF4-FFF2-40B4-BE49-F238E27FC236}">
                <a16:creationId xmlns:a16="http://schemas.microsoft.com/office/drawing/2014/main" id="{B89CD656-EBD2-8147-9CDF-63734DF91C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9" t="16519" r="25392"/>
          <a:stretch/>
        </p:blipFill>
        <p:spPr bwMode="auto">
          <a:xfrm>
            <a:off x="5176254" y="1417638"/>
            <a:ext cx="3510546" cy="422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4125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7DE4F-886F-7A4E-9C82-20C87CD55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Sequence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285CB-C56E-0846-AC4D-2C8B147F24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Class diagrams capture entities of the system, their features and relationships</a:t>
            </a:r>
          </a:p>
          <a:p>
            <a:r>
              <a:rPr lang="en-US" sz="2800" dirty="0">
                <a:solidFill>
                  <a:schemeClr val="tx1"/>
                </a:solidFill>
              </a:rPr>
              <a:t>Sequence diagrams capture interactions between entities in the system in a sequential order</a:t>
            </a:r>
          </a:p>
          <a:p>
            <a:pPr lvl="1"/>
            <a:r>
              <a:rPr lang="en-US" dirty="0"/>
              <a:t>Participants/objects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Lifelines</a:t>
            </a:r>
          </a:p>
          <a:p>
            <a:pPr lvl="1"/>
            <a:r>
              <a:rPr lang="en-US" dirty="0"/>
              <a:t>Messages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UML Sequence diagram for PIN authentication">
            <a:extLst>
              <a:ext uri="{FF2B5EF4-FFF2-40B4-BE49-F238E27FC236}">
                <a16:creationId xmlns:a16="http://schemas.microsoft.com/office/drawing/2014/main" id="{6624FB3E-0D16-C049-AE96-EC7B6CC4A8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757057" y="1854908"/>
            <a:ext cx="3644364" cy="31481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568474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7DE4F-886F-7A4E-9C82-20C87CD55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Sequence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285CB-C56E-0846-AC4D-2C8B147F24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Support for alternative scenarios (alt) and loops</a:t>
            </a:r>
          </a:p>
          <a:p>
            <a:r>
              <a:rPr lang="en-US" dirty="0"/>
              <a:t>Should not be used as a programming language</a:t>
            </a:r>
          </a:p>
          <a:p>
            <a:pPr lvl="1"/>
            <a:r>
              <a:rPr lang="en-US" dirty="0"/>
              <a:t>Capture the gist of the </a:t>
            </a:r>
            <a:r>
              <a:rPr lang="en-US" dirty="0" err="1"/>
              <a:t>behaviour</a:t>
            </a:r>
            <a:r>
              <a:rPr lang="en-US" dirty="0"/>
              <a:t>, not its fine detail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Extended sequence diagram with alt and loop regions">
            <a:extLst>
              <a:ext uri="{FF2B5EF4-FFF2-40B4-BE49-F238E27FC236}">
                <a16:creationId xmlns:a16="http://schemas.microsoft.com/office/drawing/2014/main" id="{6624FB3E-0D16-C049-AE96-EC7B6CC4A8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76801" y="1376401"/>
            <a:ext cx="3623217" cy="47497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09853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7DE4F-886F-7A4E-9C82-20C87CD55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State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285CB-C56E-0846-AC4D-2C8B147F24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Capture the states of (a part of) the system and the events that trigger transitions between them</a:t>
            </a:r>
          </a:p>
          <a:p>
            <a:pPr lvl="1"/>
            <a:r>
              <a:rPr lang="en-US" dirty="0"/>
              <a:t>Also known as State Machines</a:t>
            </a:r>
          </a:p>
          <a:p>
            <a:r>
              <a:rPr lang="en-US" dirty="0"/>
              <a:t>What happens if an item is put on the scale before it is scanned/while assistance is provided?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All </a:t>
            </a:r>
            <a:r>
              <a:rPr lang="en-US" dirty="0"/>
              <a:t>unexpected</a:t>
            </a:r>
            <a:r>
              <a:rPr lang="en-US" dirty="0">
                <a:solidFill>
                  <a:schemeClr val="tx1"/>
                </a:solidFill>
              </a:rPr>
              <a:t> events trigger exceptional </a:t>
            </a:r>
            <a:r>
              <a:rPr lang="en-US" dirty="0" err="1">
                <a:solidFill>
                  <a:schemeClr val="tx1"/>
                </a:solidFill>
              </a:rPr>
              <a:t>behaviour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State diagram of the self-checkout system">
            <a:extLst>
              <a:ext uri="{FF2B5EF4-FFF2-40B4-BE49-F238E27FC236}">
                <a16:creationId xmlns:a16="http://schemas.microsoft.com/office/drawing/2014/main" id="{6624FB3E-0D16-C049-AE96-EC7B6CC4A8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29062" y="1376401"/>
            <a:ext cx="2918695" cy="47497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135298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7DE4F-886F-7A4E-9C82-20C87CD55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285CB-C56E-0846-AC4D-2C8B147F2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 the decomposition of a system into communicating components</a:t>
            </a:r>
          </a:p>
          <a:p>
            <a:pPr lvl="1"/>
            <a:endParaRPr lang="en-US" dirty="0"/>
          </a:p>
        </p:txBody>
      </p:sp>
      <p:pic>
        <p:nvPicPr>
          <p:cNvPr id="9" name="Picture 8" descr="Component diagram of a web-based database-backed system with mobile app and web app frontends.">
            <a:extLst>
              <a:ext uri="{FF2B5EF4-FFF2-40B4-BE49-F238E27FC236}">
                <a16:creationId xmlns:a16="http://schemas.microsoft.com/office/drawing/2014/main" id="{17FC1266-43FE-4F43-A05A-A4A20921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544" y="2930421"/>
            <a:ext cx="5668911" cy="301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85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84003-4F5A-BA47-8261-858249617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Architectural Modelling with UML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8C053-EE21-4142-9A76-8F3D46E05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Structural diagrams</a:t>
            </a:r>
          </a:p>
          <a:p>
            <a:pPr lvl="1"/>
            <a:r>
              <a:rPr lang="en-US" dirty="0"/>
              <a:t>Component diagrams for high-level decomposition</a:t>
            </a:r>
          </a:p>
          <a:p>
            <a:pPr lvl="1"/>
            <a:r>
              <a:rPr lang="en-US" dirty="0"/>
              <a:t>Class diagrams to capture core entities, their features and relationships</a:t>
            </a:r>
          </a:p>
          <a:p>
            <a:pPr lvl="2"/>
            <a:r>
              <a:rPr lang="en-US" dirty="0"/>
              <a:t>No constructors, setters or getters</a:t>
            </a:r>
          </a:p>
          <a:p>
            <a:pPr lvl="2"/>
            <a:r>
              <a:rPr lang="en-US" dirty="0"/>
              <a:t>No dependencies on implementation language/library classes</a:t>
            </a:r>
          </a:p>
          <a:p>
            <a:pPr lvl="2"/>
            <a:r>
              <a:rPr lang="en-US" dirty="0"/>
              <a:t>Visibilities, composition/aggregation relationships not important at this stage</a:t>
            </a:r>
          </a:p>
          <a:p>
            <a:r>
              <a:rPr lang="en-US" dirty="0" err="1"/>
              <a:t>Behavioural</a:t>
            </a:r>
            <a:r>
              <a:rPr lang="en-US" dirty="0"/>
              <a:t> diagrams</a:t>
            </a:r>
          </a:p>
          <a:p>
            <a:pPr lvl="1"/>
            <a:r>
              <a:rPr lang="en-US" dirty="0"/>
              <a:t>Sequence/activity diagrams for object communication</a:t>
            </a:r>
          </a:p>
          <a:p>
            <a:pPr lvl="1"/>
            <a:r>
              <a:rPr lang="en-US" dirty="0"/>
              <a:t>State diagrams to capture different system states</a:t>
            </a:r>
          </a:p>
        </p:txBody>
      </p:sp>
    </p:spTree>
    <p:extLst>
      <p:ext uri="{BB962C8B-B14F-4D97-AF65-F5344CB8AC3E}">
        <p14:creationId xmlns:p14="http://schemas.microsoft.com/office/powerpoint/2010/main" val="42510454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7D94-DFD3-F343-8ED6-625881163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41FCB-EAA2-374F-9196-66F1336E8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Dedicated UML tools</a:t>
            </a:r>
          </a:p>
          <a:p>
            <a:pPr lvl="1"/>
            <a:r>
              <a:rPr lang="en-US" dirty="0"/>
              <a:t>e.g. </a:t>
            </a:r>
            <a:r>
              <a:rPr lang="en-US" b="1" dirty="0"/>
              <a:t>Visual Paradigm</a:t>
            </a:r>
            <a:r>
              <a:rPr lang="en-US" dirty="0"/>
              <a:t>, </a:t>
            </a:r>
            <a:r>
              <a:rPr lang="en-US" b="1" dirty="0" err="1"/>
              <a:t>StarUML</a:t>
            </a:r>
            <a:r>
              <a:rPr lang="en-US" dirty="0"/>
              <a:t>, Eclipse Papyrus, </a:t>
            </a:r>
            <a:r>
              <a:rPr lang="en-US" dirty="0" err="1"/>
              <a:t>ArgoUML</a:t>
            </a:r>
            <a:endParaRPr lang="en-US" dirty="0"/>
          </a:p>
          <a:p>
            <a:r>
              <a:rPr lang="en-US" dirty="0"/>
              <a:t>Textual modelling tools</a:t>
            </a:r>
          </a:p>
          <a:p>
            <a:pPr lvl="1"/>
            <a:r>
              <a:rPr lang="en-US" dirty="0"/>
              <a:t>e.g. </a:t>
            </a:r>
            <a:r>
              <a:rPr lang="en-US" b="1" dirty="0" err="1"/>
              <a:t>PlantUML</a:t>
            </a:r>
            <a:r>
              <a:rPr lang="en-US" dirty="0"/>
              <a:t>, UML Graph</a:t>
            </a:r>
          </a:p>
          <a:p>
            <a:r>
              <a:rPr lang="en-US" dirty="0"/>
              <a:t>Drawing tools with UML-like shapes</a:t>
            </a:r>
          </a:p>
          <a:p>
            <a:pPr lvl="1"/>
            <a:r>
              <a:rPr lang="en-US" dirty="0"/>
              <a:t>e.g. </a:t>
            </a:r>
            <a:r>
              <a:rPr lang="en-US" dirty="0" err="1"/>
              <a:t>draw.io</a:t>
            </a:r>
            <a:r>
              <a:rPr lang="en-US" dirty="0"/>
              <a:t>, </a:t>
            </a:r>
            <a:r>
              <a:rPr lang="en-US" dirty="0" err="1"/>
              <a:t>Lucidchart</a:t>
            </a:r>
            <a:endParaRPr lang="en-US" dirty="0"/>
          </a:p>
          <a:p>
            <a:r>
              <a:rPr lang="en-US" dirty="0"/>
              <a:t>Reverse engineering tools</a:t>
            </a:r>
          </a:p>
          <a:p>
            <a:pPr lvl="1"/>
            <a:r>
              <a:rPr lang="en-US" dirty="0"/>
              <a:t>e.g. </a:t>
            </a:r>
            <a:r>
              <a:rPr lang="en-US" dirty="0" err="1"/>
              <a:t>ObjectAid</a:t>
            </a:r>
            <a:endParaRPr lang="en-US" dirty="0"/>
          </a:p>
          <a:p>
            <a:r>
              <a:rPr lang="en-US" dirty="0"/>
              <a:t>Concerns</a:t>
            </a:r>
          </a:p>
          <a:p>
            <a:pPr lvl="1"/>
            <a:r>
              <a:rPr lang="en-US" dirty="0"/>
              <a:t>Enforcement of standard/correct UML notation, version control/collaboration</a:t>
            </a:r>
          </a:p>
        </p:txBody>
      </p:sp>
    </p:spTree>
    <p:extLst>
      <p:ext uri="{BB962C8B-B14F-4D97-AF65-F5344CB8AC3E}">
        <p14:creationId xmlns:p14="http://schemas.microsoft.com/office/powerpoint/2010/main" val="4389402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Discussed the value of models in (software) engineering</a:t>
            </a:r>
          </a:p>
          <a:p>
            <a:pPr lvl="1"/>
            <a:r>
              <a:rPr lang="en-US" dirty="0"/>
              <a:t>Prescriptive vs. Descriptive</a:t>
            </a:r>
          </a:p>
          <a:p>
            <a:r>
              <a:rPr lang="en-US" dirty="0"/>
              <a:t>Introduced the Unified Modelling Language and the different diagrams it provides</a:t>
            </a:r>
          </a:p>
          <a:p>
            <a:pPr lvl="1"/>
            <a:r>
              <a:rPr lang="en-US" dirty="0"/>
              <a:t>Class diagrams</a:t>
            </a:r>
          </a:p>
          <a:p>
            <a:pPr lvl="1"/>
            <a:r>
              <a:rPr lang="en-US" dirty="0"/>
              <a:t>Sequence diagrams</a:t>
            </a:r>
          </a:p>
          <a:p>
            <a:pPr lvl="1"/>
            <a:r>
              <a:rPr lang="en-US" dirty="0"/>
              <a:t>State diagrams</a:t>
            </a:r>
          </a:p>
          <a:p>
            <a:pPr lvl="1"/>
            <a:r>
              <a:rPr lang="en-US" dirty="0"/>
              <a:t>Component diagrams</a:t>
            </a:r>
          </a:p>
          <a:p>
            <a:r>
              <a:rPr lang="en-US" dirty="0"/>
              <a:t>Discussed architectural modelling with UML</a:t>
            </a:r>
          </a:p>
          <a:p>
            <a:r>
              <a:rPr lang="en-US" dirty="0"/>
              <a:t>Discussed criteria for selecting a UML tool</a:t>
            </a:r>
          </a:p>
        </p:txBody>
      </p:sp>
    </p:spTree>
    <p:extLst>
      <p:ext uri="{BB962C8B-B14F-4D97-AF65-F5344CB8AC3E}">
        <p14:creationId xmlns:p14="http://schemas.microsoft.com/office/powerpoint/2010/main" val="3011487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B4F79-E545-F440-935C-8C9A1A72A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Prescriptive models in software engineering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C08CC-7D86-2B48-8FB9-C3B759ACBE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42473"/>
      </p:ext>
    </p:extLst>
  </p:cSld>
  <p:clrMapOvr>
    <a:masterClrMapping/>
  </p:clrMapOvr>
</p:sld>
</file>

<file path=ppt/theme/theme1.xml><?xml version="1.0" encoding="utf-8"?>
<a:theme xmlns:a="http://schemas.openxmlformats.org/drawingml/2006/main" name="SOS-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</TotalTime>
  <Words>2704</Words>
  <Application>Microsoft Macintosh PowerPoint</Application>
  <PresentationFormat>On-screen Show (4:3)</PresentationFormat>
  <Paragraphs>453</Paragraphs>
  <Slides>88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1" baseType="lpstr">
      <vt:lpstr>Arial</vt:lpstr>
      <vt:lpstr>Calibri</vt:lpstr>
      <vt:lpstr>SOS-Template</vt:lpstr>
      <vt:lpstr>Object-Oriented Modelling  with UML</vt:lpstr>
      <vt:lpstr>Lecture Objectives</vt:lpstr>
      <vt:lpstr>What is a Model?</vt:lpstr>
      <vt:lpstr>Descriptive Models</vt:lpstr>
      <vt:lpstr>Descriptive Models</vt:lpstr>
      <vt:lpstr>Prescriptive Models</vt:lpstr>
      <vt:lpstr>Prescriptive Models</vt:lpstr>
      <vt:lpstr>PowerPoint Presentation</vt:lpstr>
      <vt:lpstr>Prescriptive models in software engineering</vt:lpstr>
      <vt:lpstr>Prescriptive Models as Sketches</vt:lpstr>
      <vt:lpstr>Prescriptive Models as Blueprints</vt:lpstr>
      <vt:lpstr>Prescriptive Models as Programs</vt:lpstr>
      <vt:lpstr>Software Modelling Languages</vt:lpstr>
      <vt:lpstr>Unified Modelling Language</vt:lpstr>
      <vt:lpstr>PowerPoint Presentation</vt:lpstr>
      <vt:lpstr>UML Class Diagrams</vt:lpstr>
      <vt:lpstr>UML Classes, Packages, Attributes, and Objects</vt:lpstr>
      <vt:lpstr>Objects are Everywhere!</vt:lpstr>
      <vt:lpstr>Tidying Up Objects: Classes</vt:lpstr>
      <vt:lpstr>Real Objects vs. UML Classes</vt:lpstr>
      <vt:lpstr>UML Classes</vt:lpstr>
      <vt:lpstr>Exercise</vt:lpstr>
      <vt:lpstr>UML Packages</vt:lpstr>
      <vt:lpstr>Objects have Characteristics</vt:lpstr>
      <vt:lpstr>Classes have Attributes!</vt:lpstr>
      <vt:lpstr>UML Class Attributes</vt:lpstr>
      <vt:lpstr>UML Class Attributes</vt:lpstr>
      <vt:lpstr>UML Class Attributes</vt:lpstr>
      <vt:lpstr>What to Leave Out</vt:lpstr>
      <vt:lpstr>Real Objects vs. UML Objects</vt:lpstr>
      <vt:lpstr>UML Objects vs. UML Classes</vt:lpstr>
      <vt:lpstr>Anatomy of a UML Object</vt:lpstr>
      <vt:lpstr>UML Objects vs. UML Classes</vt:lpstr>
      <vt:lpstr>Finding Classes and Attributes</vt:lpstr>
      <vt:lpstr>Example</vt:lpstr>
      <vt:lpstr>Example</vt:lpstr>
      <vt:lpstr>Example</vt:lpstr>
      <vt:lpstr>Inheritance and associations</vt:lpstr>
      <vt:lpstr>Bank Class Diagram</vt:lpstr>
      <vt:lpstr>Bank Class Diagram</vt:lpstr>
      <vt:lpstr>Problem #1: Duplication</vt:lpstr>
      <vt:lpstr>Solution: Inheritance!</vt:lpstr>
      <vt:lpstr>Inheritance in UML</vt:lpstr>
      <vt:lpstr>Exercise</vt:lpstr>
      <vt:lpstr>Solution</vt:lpstr>
      <vt:lpstr>Don’t Overdo It</vt:lpstr>
      <vt:lpstr>Abstract Classes</vt:lpstr>
      <vt:lpstr>Problem #2: No relationships</vt:lpstr>
      <vt:lpstr>Problem #2: No relationships</vt:lpstr>
      <vt:lpstr>Solution: Associations!</vt:lpstr>
      <vt:lpstr>UML Association Ends</vt:lpstr>
      <vt:lpstr>UML Association Ends</vt:lpstr>
      <vt:lpstr>Visibility in UML Association Ends</vt:lpstr>
      <vt:lpstr>Updated Class Diagram</vt:lpstr>
      <vt:lpstr>Correct Class Diagram</vt:lpstr>
      <vt:lpstr>Avoiding Redundancy</vt:lpstr>
      <vt:lpstr>Redundant Association  Ends and Attributes</vt:lpstr>
      <vt:lpstr>More Redundancy</vt:lpstr>
      <vt:lpstr>UML Composition Associations</vt:lpstr>
      <vt:lpstr>UML Composition Associations</vt:lpstr>
      <vt:lpstr>Exercise: Replace plain associations with compositions where applicable</vt:lpstr>
      <vt:lpstr>Summary</vt:lpstr>
      <vt:lpstr>PowerPoint Presentation</vt:lpstr>
      <vt:lpstr>operations</vt:lpstr>
      <vt:lpstr>PowerPoint Presentation</vt:lpstr>
      <vt:lpstr>UML Operations</vt:lpstr>
      <vt:lpstr>Visibility in UML Operations</vt:lpstr>
      <vt:lpstr>UML Operations</vt:lpstr>
      <vt:lpstr>UML Operations</vt:lpstr>
      <vt:lpstr>PowerPoint Presentation</vt:lpstr>
      <vt:lpstr>Example</vt:lpstr>
      <vt:lpstr>Possible Owners</vt:lpstr>
      <vt:lpstr>Possible Owners</vt:lpstr>
      <vt:lpstr>Finding Owning Class</vt:lpstr>
      <vt:lpstr>Bank.openAccount()</vt:lpstr>
      <vt:lpstr>Customer.openAccount()</vt:lpstr>
      <vt:lpstr>Employee.openAccount()</vt:lpstr>
      <vt:lpstr>Branch.openAccount()</vt:lpstr>
      <vt:lpstr>Summary</vt:lpstr>
      <vt:lpstr>Exercise</vt:lpstr>
      <vt:lpstr>Other UML Diagrams</vt:lpstr>
      <vt:lpstr>Sequence Diagrams</vt:lpstr>
      <vt:lpstr>Sequence Diagrams</vt:lpstr>
      <vt:lpstr>State Diagrams</vt:lpstr>
      <vt:lpstr>Component Diagrams</vt:lpstr>
      <vt:lpstr>Architectural Modelling with UML</vt:lpstr>
      <vt:lpstr>UML Tools</vt:lpstr>
      <vt:lpstr>Lecture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Object-Oriented Modelling  with UML</dc:title>
  <dc:creator>Dimitris Kolovos</dc:creator>
  <cp:lastModifiedBy>Dimitris Kolovos</cp:lastModifiedBy>
  <cp:revision>43</cp:revision>
  <dcterms:created xsi:type="dcterms:W3CDTF">2019-10-27T07:40:44Z</dcterms:created>
  <dcterms:modified xsi:type="dcterms:W3CDTF">2019-10-29T10:22:11Z</dcterms:modified>
</cp:coreProperties>
</file>